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4"/>
  </p:sldMasterIdLst>
  <p:notesMasterIdLst>
    <p:notesMasterId r:id="rId14"/>
  </p:notesMasterIdLst>
  <p:sldIdLst>
    <p:sldId id="256" r:id="rId5"/>
    <p:sldId id="270" r:id="rId6"/>
    <p:sldId id="295" r:id="rId7"/>
    <p:sldId id="297" r:id="rId8"/>
    <p:sldId id="291" r:id="rId9"/>
    <p:sldId id="293" r:id="rId10"/>
    <p:sldId id="301" r:id="rId11"/>
    <p:sldId id="303" r:id="rId12"/>
    <p:sldId id="30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ile Edwards" initials="ME" lastIdx="4" clrIdx="0">
    <p:extLst>
      <p:ext uri="{19B8F6BF-5375-455C-9EA6-DF929625EA0E}">
        <p15:presenceInfo xmlns:p15="http://schemas.microsoft.com/office/powerpoint/2012/main" userId="S::m.edwards@capitol.hawaii.gov::d887816b-646a-4d65-8ea2-b33fea4278b4" providerId="AD"/>
      </p:ext>
    </p:extLst>
  </p:cmAuthor>
  <p:cmAuthor id="2" name="lowen2 - James" initials="l-J" lastIdx="1" clrIdx="1">
    <p:extLst>
      <p:ext uri="{19B8F6BF-5375-455C-9EA6-DF929625EA0E}">
        <p15:presenceInfo xmlns:p15="http://schemas.microsoft.com/office/powerpoint/2012/main" userId="S::lowen2@capitol.hawaii.gov::9d456c75-d52b-465b-a03b-d2cfc788f54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921A"/>
    <a:srgbClr val="86B820"/>
    <a:srgbClr val="F1F1D0"/>
    <a:srgbClr val="E6B91E"/>
    <a:srgbClr val="90C226"/>
    <a:srgbClr val="C7D01D"/>
    <a:srgbClr val="D7D31D"/>
    <a:srgbClr val="F6E8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>
      <p:cViewPr varScale="1">
        <p:scale>
          <a:sx n="81" d="100"/>
          <a:sy n="81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9131F-F911-4515-A21A-10CDF3CBBD3B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96D1A-6D7C-4655-914B-586E6DFE5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75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6D1A-6D7C-4655-914B-586E6DFE5A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76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6D1A-6D7C-4655-914B-586E6DFE5A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32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6D1A-6D7C-4655-914B-586E6DFE5A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6D1A-6D7C-4655-914B-586E6DFE5A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63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6D1A-6D7C-4655-914B-586E6DFE5A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96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6D1A-6D7C-4655-914B-586E6DFE5A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0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6D1A-6D7C-4655-914B-586E6DFE5A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55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3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6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8950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05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2028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91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48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0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5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8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9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4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5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4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0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3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85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Waterfalls in a forest">
            <a:extLst>
              <a:ext uri="{FF2B5EF4-FFF2-40B4-BE49-F238E27FC236}">
                <a16:creationId xmlns:a16="http://schemas.microsoft.com/office/drawing/2014/main" id="{FE36D759-F52A-44E3-9B56-3A5A3CD8EA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763" t="4032" r="8650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660" y="1727155"/>
            <a:ext cx="4905095" cy="2641689"/>
          </a:xfrm>
        </p:spPr>
        <p:txBody>
          <a:bodyPr>
            <a:noAutofit/>
          </a:bodyPr>
          <a:lstStyle/>
          <a:p>
            <a:pPr algn="l"/>
            <a:r>
              <a:rPr lang="en-US" sz="3400" dirty="0">
                <a:cs typeface="Calibri Light"/>
              </a:rPr>
              <a:t>Legislative Update to the Hawaii Climate Change Mitigation and Adaptation Commission 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013" y="4368844"/>
            <a:ext cx="4079721" cy="887052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haw-US" sz="1600" dirty="0">
                <a:solidFill>
                  <a:srgbClr val="6A921A"/>
                </a:solidFill>
                <a:cs typeface="Calibri"/>
              </a:rPr>
              <a:t>July</a:t>
            </a:r>
            <a:r>
              <a:rPr lang="en-US" sz="1600" dirty="0">
                <a:solidFill>
                  <a:srgbClr val="6A921A"/>
                </a:solidFill>
                <a:cs typeface="Calibri"/>
              </a:rPr>
              <a:t> </a:t>
            </a:r>
            <a:r>
              <a:rPr lang="haw-US" sz="1600" dirty="0">
                <a:solidFill>
                  <a:srgbClr val="6A921A"/>
                </a:solidFill>
                <a:cs typeface="Calibri"/>
              </a:rPr>
              <a:t>20</a:t>
            </a:r>
            <a:r>
              <a:rPr lang="en-US" sz="1600" dirty="0" err="1">
                <a:solidFill>
                  <a:srgbClr val="6A921A"/>
                </a:solidFill>
                <a:cs typeface="Calibri"/>
              </a:rPr>
              <a:t>th</a:t>
            </a:r>
            <a:r>
              <a:rPr lang="en-US" sz="1600" dirty="0">
                <a:solidFill>
                  <a:srgbClr val="6A921A"/>
                </a:solidFill>
                <a:cs typeface="Calibri"/>
              </a:rPr>
              <a:t>, 2022</a:t>
            </a:r>
          </a:p>
          <a:p>
            <a:pPr algn="l"/>
            <a:endParaRPr lang="en-US" sz="1600" dirty="0">
              <a:cs typeface="Calibri"/>
            </a:endParaRPr>
          </a:p>
        </p:txBody>
      </p:sp>
      <p:cxnSp>
        <p:nvCxnSpPr>
          <p:cNvPr id="52" name="Straight Connector 38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40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0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2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4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0C20-7B7C-45DB-AE47-DF315BC7A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00519"/>
            <a:ext cx="8596668" cy="797169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Legislators serving on the commission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7A369ED-4035-43F3-B298-30CFAFED74A9}"/>
              </a:ext>
            </a:extLst>
          </p:cNvPr>
          <p:cNvSpPr txBox="1">
            <a:spLocks/>
          </p:cNvSpPr>
          <p:nvPr/>
        </p:nvSpPr>
        <p:spPr>
          <a:xfrm>
            <a:off x="677334" y="1899138"/>
            <a:ext cx="8596668" cy="42605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Senator Gabbard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, Chair of the Committee on Agriculture and Environment</a:t>
            </a: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cs typeface="Calibri Light"/>
            </a:endParaRPr>
          </a:p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Senator Inouye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, Chair of the Committee on Water and Land</a:t>
            </a: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cs typeface="Calibri Light"/>
            </a:endParaRPr>
          </a:p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Representative Lowen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, Chair of the Committee on Energy and Environmental Protection</a:t>
            </a: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cs typeface="Calibri Light"/>
            </a:endParaRPr>
          </a:p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Representative Tarnas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Calibri Light"/>
              </a:rPr>
              <a:t>, Chair of the House Committee on Water and Land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99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0C20-7B7C-45DB-AE47-DF315BC7A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44994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Energy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90F5885-5048-415F-989A-B69309606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7472"/>
            <a:ext cx="8942154" cy="5182784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HB 1800</a:t>
            </a:r>
            <a:r>
              <a:rPr lang="haw-US" sz="2000" dirty="0">
                <a:solidFill>
                  <a:schemeClr val="accent2"/>
                </a:solidFill>
              </a:rPr>
              <a:t> / Act 238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establishes a goal for the statewide greenhouse gas emissions limit to be at least 50% below 2005 levels by 2030 and requires HSEO to conduct a study to determine pathways to decarbonization of the State’s economy.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HB 2089</a:t>
            </a:r>
            <a:r>
              <a:rPr lang="haw-US" sz="2000" dirty="0">
                <a:solidFill>
                  <a:schemeClr val="accent2"/>
                </a:solidFill>
              </a:rPr>
              <a:t> / Act 240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amends the definition of “renewable portfolio standard” to be a percentage of electrical energy generation, rather than sales.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HB 1801/</a:t>
            </a:r>
            <a:r>
              <a:rPr lang="haw-US" sz="2000" dirty="0">
                <a:solidFill>
                  <a:schemeClr val="accent2"/>
                </a:solidFill>
              </a:rPr>
              <a:t> Act 239 </a:t>
            </a:r>
            <a:r>
              <a:rPr lang="en-US" sz="2000" dirty="0"/>
              <a:t>requires state facilities to implement energy efficiency measures and new state building construction to maximize energy and water efficiency; energy generation potential; and use building materials that reduce the carbon footprint of the project.</a:t>
            </a:r>
          </a:p>
          <a:p>
            <a:r>
              <a:rPr lang="haw-US" sz="2000" dirty="0">
                <a:solidFill>
                  <a:schemeClr val="accent2"/>
                </a:solidFill>
              </a:rPr>
              <a:t>SB 2283 / Act 140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requires the HNEI to examine the potential for the production and use of renewable hydrogen in the State and the potential role of renewable hydrogen in achieving a local, affordable, reliable, and decarbonized energy system and economy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haw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69213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CB500E6-E33F-431B-AD94-F2675B7A709E}"/>
              </a:ext>
            </a:extLst>
          </p:cNvPr>
          <p:cNvSpPr txBox="1">
            <a:spLocks/>
          </p:cNvSpPr>
          <p:nvPr/>
        </p:nvSpPr>
        <p:spPr>
          <a:xfrm>
            <a:off x="49445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cs typeface="Calibri Light"/>
              </a:rPr>
              <a:t>Clean Transportation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26D4DB3-617B-46D5-84AF-48BF5266CDB0}"/>
              </a:ext>
            </a:extLst>
          </p:cNvPr>
          <p:cNvSpPr txBox="1">
            <a:spLocks/>
          </p:cNvSpPr>
          <p:nvPr/>
        </p:nvSpPr>
        <p:spPr>
          <a:xfrm>
            <a:off x="677334" y="1337408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65E666-646C-48E8-9054-20D97D4BA10A}"/>
              </a:ext>
            </a:extLst>
          </p:cNvPr>
          <p:cNvSpPr txBox="1">
            <a:spLocks/>
          </p:cNvSpPr>
          <p:nvPr/>
        </p:nvSpPr>
        <p:spPr>
          <a:xfrm>
            <a:off x="494454" y="1337408"/>
            <a:ext cx="9008926" cy="4910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</a:rPr>
              <a:t>SB 3158 / </a:t>
            </a:r>
            <a:r>
              <a:rPr lang="haw-US" sz="2000" dirty="0">
                <a:solidFill>
                  <a:schemeClr val="accent2"/>
                </a:solidFill>
              </a:rPr>
              <a:t>Act 306 </a:t>
            </a:r>
            <a:r>
              <a:rPr lang="en-US" sz="2000" dirty="0"/>
              <a:t>establishes a rebate program for low- and moderate-income families on the purchase of an electric vehicle, moped, or bicycle</a:t>
            </a:r>
          </a:p>
          <a:p>
            <a:endParaRPr lang="en-US" sz="800" dirty="0"/>
          </a:p>
          <a:p>
            <a:r>
              <a:rPr lang="en-US" sz="2000" dirty="0">
                <a:solidFill>
                  <a:schemeClr val="accent2"/>
                </a:solidFill>
              </a:rPr>
              <a:t>SB2720 / </a:t>
            </a:r>
            <a:r>
              <a:rPr lang="haw-US" sz="2000" dirty="0">
                <a:solidFill>
                  <a:schemeClr val="accent2"/>
                </a:solidFill>
              </a:rPr>
              <a:t>Act 202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increases flexibility on the electric vehicle charging system rebate program and allows single-port charging stations to qualify for a rebate</a:t>
            </a:r>
          </a:p>
          <a:p>
            <a:endParaRPr lang="en-US" sz="800" dirty="0"/>
          </a:p>
          <a:p>
            <a:r>
              <a:rPr lang="haw-US" sz="2000" dirty="0">
                <a:solidFill>
                  <a:schemeClr val="accent2"/>
                </a:solidFill>
              </a:rPr>
              <a:t>SB2570 </a:t>
            </a:r>
            <a:r>
              <a:rPr lang="en-US" sz="2000" dirty="0">
                <a:solidFill>
                  <a:schemeClr val="accent2"/>
                </a:solidFill>
              </a:rPr>
              <a:t>/ </a:t>
            </a:r>
            <a:r>
              <a:rPr lang="haw-US" sz="2000" dirty="0">
                <a:solidFill>
                  <a:schemeClr val="accent2"/>
                </a:solidFill>
              </a:rPr>
              <a:t>Act 241 </a:t>
            </a:r>
            <a:r>
              <a:rPr lang="haw-US" sz="2000" dirty="0"/>
              <a:t>establishes the Zero-Emission Vehicle Fueling System Rebate Program which provides a rebate amount of $200,000 for the installation or upgrade of a hydrogen fueling system. </a:t>
            </a:r>
            <a:endParaRPr lang="en-US" sz="2000" dirty="0"/>
          </a:p>
          <a:p>
            <a:endParaRPr lang="en-US" sz="800" dirty="0"/>
          </a:p>
          <a:p>
            <a:r>
              <a:rPr lang="en-US" sz="2000" dirty="0">
                <a:solidFill>
                  <a:schemeClr val="accent2"/>
                </a:solidFill>
              </a:rPr>
              <a:t>HR 42 / SR 91 </a:t>
            </a:r>
            <a:r>
              <a:rPr lang="en-US" sz="2000" dirty="0"/>
              <a:t>requests HSEO to convene a working group to examine issues and barriers to installing EV charging systems in multi-unit dwellings and make recommendations to facilitate installation of EV charging systems</a:t>
            </a:r>
            <a:endParaRPr lang="haw-US" sz="2000" dirty="0"/>
          </a:p>
          <a:p>
            <a:endParaRPr lang="haw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7100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0C20-7B7C-45DB-AE47-DF315BC7A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4801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Carbon Sequestration/Regenerative Agriculture/Compost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C3060FA-D42D-4634-A1FD-1F57A52E3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5600"/>
            <a:ext cx="8314266" cy="471169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SB 3325</a:t>
            </a:r>
            <a:r>
              <a:rPr lang="haw-US" sz="2800" dirty="0">
                <a:solidFill>
                  <a:schemeClr val="accent2"/>
                </a:solidFill>
              </a:rPr>
              <a:t> / Act 185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establishes the Hawaii Carbon Smart Land Management Assistance pilot program to incentivize farming and land management practices that sequester carbon </a:t>
            </a:r>
          </a:p>
          <a:p>
            <a:endParaRPr lang="en-US" sz="1200" dirty="0"/>
          </a:p>
          <a:p>
            <a:r>
              <a:rPr lang="en-US" sz="2800" dirty="0">
                <a:solidFill>
                  <a:schemeClr val="accent2"/>
                </a:solidFill>
              </a:rPr>
              <a:t>SB 3004</a:t>
            </a:r>
            <a:r>
              <a:rPr lang="haw-US" sz="2800" dirty="0">
                <a:solidFill>
                  <a:schemeClr val="accent2"/>
                </a:solidFill>
              </a:rPr>
              <a:t> / Act 302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establishes a compost reimbursement program within HDOA</a:t>
            </a:r>
          </a:p>
          <a:p>
            <a:endParaRPr lang="en-US" sz="1200" dirty="0"/>
          </a:p>
          <a:p>
            <a:r>
              <a:rPr lang="en-US" sz="2800" dirty="0">
                <a:solidFill>
                  <a:schemeClr val="accent2"/>
                </a:solidFill>
              </a:rPr>
              <a:t>HB 1992</a:t>
            </a:r>
            <a:r>
              <a:rPr lang="haw-US" sz="2800" dirty="0">
                <a:solidFill>
                  <a:schemeClr val="accent2"/>
                </a:solidFill>
              </a:rPr>
              <a:t> / Act 131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permits composting and co-composting operations in agricultural districts.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044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0C20-7B7C-45DB-AE47-DF315BC7A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Sea Level Rise/Coastal Erosion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DAA1621-7256-4C6F-AAD4-4273C423B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9700"/>
            <a:ext cx="8596668" cy="5118100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>
                <a:solidFill>
                  <a:schemeClr val="accent2"/>
                </a:solidFill>
              </a:rPr>
              <a:t>HB</a:t>
            </a:r>
            <a:r>
              <a:rPr lang="en-US" sz="1900" dirty="0"/>
              <a:t> </a:t>
            </a:r>
            <a:r>
              <a:rPr lang="en-US" sz="1900" dirty="0">
                <a:solidFill>
                  <a:schemeClr val="accent2"/>
                </a:solidFill>
              </a:rPr>
              <a:t>1436</a:t>
            </a:r>
            <a:r>
              <a:rPr lang="haw-US" sz="1900" dirty="0">
                <a:solidFill>
                  <a:schemeClr val="accent2"/>
                </a:solidFill>
              </a:rPr>
              <a:t> / Act 223</a:t>
            </a:r>
            <a:r>
              <a:rPr lang="en-US" sz="1900" dirty="0"/>
              <a:t> expands the authority of counties to transfer development rights to address areas at risk of sea level rise, coastal erosion, storm surge, or flooding.</a:t>
            </a:r>
          </a:p>
          <a:p>
            <a:r>
              <a:rPr lang="en-US" sz="1900" dirty="0">
                <a:solidFill>
                  <a:schemeClr val="accent2"/>
                </a:solidFill>
              </a:rPr>
              <a:t>HB 1672</a:t>
            </a:r>
            <a:r>
              <a:rPr lang="haw-US" sz="1900" dirty="0">
                <a:solidFill>
                  <a:schemeClr val="accent2"/>
                </a:solidFill>
              </a:rPr>
              <a:t> </a:t>
            </a:r>
            <a:r>
              <a:rPr lang="en-US" sz="1900" dirty="0">
                <a:solidFill>
                  <a:schemeClr val="accent2"/>
                </a:solidFill>
              </a:rPr>
              <a:t>/</a:t>
            </a:r>
            <a:r>
              <a:rPr lang="haw-US" sz="1900" dirty="0">
                <a:solidFill>
                  <a:schemeClr val="accent2"/>
                </a:solidFill>
              </a:rPr>
              <a:t>Act 208 </a:t>
            </a:r>
            <a:r>
              <a:rPr lang="en-US" sz="1900" dirty="0"/>
              <a:t>expands the reasons for which counties may create special improvement districts to address the effects of climate change and provide benefits to their communities. </a:t>
            </a:r>
            <a:endParaRPr lang="haw-US" sz="1900" dirty="0"/>
          </a:p>
          <a:p>
            <a:r>
              <a:rPr lang="haw-US" sz="1900" dirty="0">
                <a:solidFill>
                  <a:schemeClr val="accent2"/>
                </a:solidFill>
              </a:rPr>
              <a:t>S</a:t>
            </a:r>
            <a:r>
              <a:rPr lang="en-US" sz="1900" dirty="0">
                <a:solidFill>
                  <a:schemeClr val="accent2"/>
                </a:solidFill>
              </a:rPr>
              <a:t>B </a:t>
            </a:r>
            <a:r>
              <a:rPr lang="haw-US" sz="1900" dirty="0">
                <a:solidFill>
                  <a:schemeClr val="accent2"/>
                </a:solidFill>
              </a:rPr>
              <a:t>2295</a:t>
            </a:r>
            <a:r>
              <a:rPr lang="en-US" sz="1900" dirty="0">
                <a:solidFill>
                  <a:schemeClr val="accent2"/>
                </a:solidFill>
              </a:rPr>
              <a:t>/</a:t>
            </a:r>
            <a:r>
              <a:rPr lang="haw-US" sz="1900" dirty="0">
                <a:solidFill>
                  <a:schemeClr val="accent2"/>
                </a:solidFill>
              </a:rPr>
              <a:t>Act 299 </a:t>
            </a:r>
            <a:r>
              <a:rPr lang="haw-US" sz="1900" dirty="0"/>
              <a:t>requires the Department of Transportation to plan for sea level rise in all future or amended transportation projects and to conform to certain carbon concrete standards. </a:t>
            </a:r>
            <a:endParaRPr lang="haw-US" sz="19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haw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haw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/>
              </a:solidFill>
            </a:endParaRPr>
          </a:p>
          <a:p>
            <a:r>
              <a:rPr lang="en-US" sz="1900" dirty="0">
                <a:solidFill>
                  <a:schemeClr val="accent2"/>
                </a:solidFill>
              </a:rPr>
              <a:t>SB 2768 / Act 33 </a:t>
            </a:r>
            <a:r>
              <a:rPr lang="en-US" sz="1900" dirty="0"/>
              <a:t>allocated $5 million to continue funding the Green Jobs Youth Corps</a:t>
            </a:r>
            <a:r>
              <a:rPr lang="haw-US" sz="1900" dirty="0"/>
              <a:t>.</a:t>
            </a:r>
          </a:p>
          <a:p>
            <a:r>
              <a:rPr lang="haw-US" sz="1900" dirty="0">
                <a:solidFill>
                  <a:schemeClr val="accent2"/>
                </a:solidFill>
              </a:rPr>
              <a:t>HCR 36</a:t>
            </a:r>
            <a:r>
              <a:rPr lang="en-US" sz="1900" dirty="0">
                <a:solidFill>
                  <a:schemeClr val="accent2"/>
                </a:solidFill>
              </a:rPr>
              <a:t>/ </a:t>
            </a:r>
            <a:r>
              <a:rPr lang="haw-US" sz="1900" dirty="0">
                <a:solidFill>
                  <a:schemeClr val="accent2"/>
                </a:solidFill>
              </a:rPr>
              <a:t>HR</a:t>
            </a:r>
            <a:r>
              <a:rPr lang="en-US" sz="1900" dirty="0">
                <a:solidFill>
                  <a:schemeClr val="accent2"/>
                </a:solidFill>
              </a:rPr>
              <a:t> 3</a:t>
            </a:r>
            <a:r>
              <a:rPr lang="haw-US" sz="1900" dirty="0">
                <a:solidFill>
                  <a:schemeClr val="accent2"/>
                </a:solidFill>
              </a:rPr>
              <a:t>1</a:t>
            </a:r>
            <a:r>
              <a:rPr lang="en-US" sz="1900" dirty="0">
                <a:solidFill>
                  <a:schemeClr val="accent2"/>
                </a:solidFill>
              </a:rPr>
              <a:t> </a:t>
            </a:r>
            <a:r>
              <a:rPr lang="haw-US" sz="1900" dirty="0"/>
              <a:t>requests UH to work with NOAA and Dept. of Education to create a Coral Reef Advisory Team of Youth to engage students in ways of saving and preserving coral reefs.</a:t>
            </a:r>
            <a:endParaRPr lang="en-US" sz="19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9C5A22B-23A3-43BA-89F7-E6C6C6407A56}"/>
              </a:ext>
            </a:extLst>
          </p:cNvPr>
          <p:cNvSpPr txBox="1">
            <a:spLocks/>
          </p:cNvSpPr>
          <p:nvPr/>
        </p:nvSpPr>
        <p:spPr>
          <a:xfrm>
            <a:off x="677334" y="396875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cs typeface="Calibri Light"/>
              </a:rPr>
              <a:t>Conservation</a:t>
            </a:r>
            <a:endParaRPr lang="haw-US" dirty="0">
              <a:cs typeface="Calibri Ligh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085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365ECB2-BB60-4D79-8623-A66D62D743B8}"/>
              </a:ext>
            </a:extLst>
          </p:cNvPr>
          <p:cNvSpPr txBox="1">
            <a:spLocks/>
          </p:cNvSpPr>
          <p:nvPr/>
        </p:nvSpPr>
        <p:spPr>
          <a:xfrm>
            <a:off x="766234" y="44268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cs typeface="Calibri Light"/>
              </a:rPr>
              <a:t>Energy Equity</a:t>
            </a:r>
          </a:p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9497592-D757-4A4D-818B-DF0F26BEED0C}"/>
              </a:ext>
            </a:extLst>
          </p:cNvPr>
          <p:cNvSpPr txBox="1">
            <a:spLocks/>
          </p:cNvSpPr>
          <p:nvPr/>
        </p:nvSpPr>
        <p:spPr>
          <a:xfrm>
            <a:off x="766234" y="1227294"/>
            <a:ext cx="7975430" cy="20786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accent2"/>
                </a:solidFill>
              </a:rPr>
              <a:t>HR43 &amp; SCR 48/SR43</a:t>
            </a:r>
            <a:r>
              <a:rPr lang="en-US" sz="2400" dirty="0"/>
              <a:t>: Requesting the PUC to consider efforts to mitigate high energy burdens for low- and moderate-income customers and to integrate considerations of energy equity and justice across its work.</a:t>
            </a:r>
          </a:p>
          <a:p>
            <a:endParaRPr lang="en-US" sz="2400" dirty="0"/>
          </a:p>
          <a:p>
            <a:r>
              <a:rPr lang="en-US" sz="2400" dirty="0">
                <a:solidFill>
                  <a:schemeClr val="accent2"/>
                </a:solidFill>
              </a:rPr>
              <a:t>HR44 &amp; SCR242/SR133</a:t>
            </a:r>
            <a:r>
              <a:rPr lang="en-US" sz="2400" dirty="0"/>
              <a:t>: Requesting the PUC and the DCCA to convene a working group to create a Hawaii low-income home energy assistance program to assist low-income households with paying for their home energy.</a:t>
            </a:r>
          </a:p>
          <a:p>
            <a:endParaRPr lang="en-US" sz="2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E605E9F-B1BB-4490-8F8E-4DBF79F530AB}"/>
              </a:ext>
            </a:extLst>
          </p:cNvPr>
          <p:cNvSpPr txBox="1">
            <a:spLocks/>
          </p:cNvSpPr>
          <p:nvPr/>
        </p:nvSpPr>
        <p:spPr>
          <a:xfrm>
            <a:off x="766234" y="3845728"/>
            <a:ext cx="8596668" cy="2926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908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E58C0-4D6E-157E-00B1-067CEEC9F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8368"/>
          </a:xfrm>
        </p:spPr>
        <p:txBody>
          <a:bodyPr/>
          <a:lstStyle/>
          <a:p>
            <a:r>
              <a:rPr lang="en-US" dirty="0"/>
              <a:t>Failed to Pass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5703C-3EF2-75E3-E273-CEB817BF6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678" y="1488613"/>
            <a:ext cx="8596668" cy="3880773"/>
          </a:xfrm>
        </p:spPr>
        <p:txBody>
          <a:bodyPr/>
          <a:lstStyle/>
          <a:p>
            <a:r>
              <a:rPr lang="en-US" dirty="0"/>
              <a:t>Carbon Tax &amp; Dividend</a:t>
            </a:r>
          </a:p>
          <a:p>
            <a:r>
              <a:rPr lang="en-US" dirty="0"/>
              <a:t>Green Amendment</a:t>
            </a:r>
          </a:p>
          <a:p>
            <a:r>
              <a:rPr lang="en-US" dirty="0"/>
              <a:t>Healthy Soils (vetoed)</a:t>
            </a:r>
          </a:p>
          <a:p>
            <a:r>
              <a:rPr lang="en-US" dirty="0"/>
              <a:t>Green Fees</a:t>
            </a:r>
          </a:p>
          <a:p>
            <a:r>
              <a:rPr lang="en-US" dirty="0"/>
              <a:t>Social Cost of Carbon/Implicit Carbon Price</a:t>
            </a:r>
            <a:endParaRPr lang="haw-US" dirty="0"/>
          </a:p>
          <a:p>
            <a:r>
              <a:rPr lang="haw-US"/>
              <a:t>Geothermal </a:t>
            </a:r>
            <a:r>
              <a:rPr lang="haw-US" dirty="0"/>
              <a:t>(vetoed)</a:t>
            </a:r>
          </a:p>
          <a:p>
            <a:r>
              <a:rPr lang="haw-US" dirty="0"/>
              <a:t>Zero Emissions Transportation Goals, Interisland Transportation Working Group, and Electric Vehicle Sales Working Group  (vetoed)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66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BA336-BB55-4111-BA1B-D4C69C386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409" y="2768600"/>
            <a:ext cx="8596668" cy="1320800"/>
          </a:xfrm>
        </p:spPr>
        <p:txBody>
          <a:bodyPr>
            <a:noAutofit/>
          </a:bodyPr>
          <a:lstStyle/>
          <a:p>
            <a:r>
              <a:rPr lang="en-US" sz="9600" dirty="0"/>
              <a:t>Mahalo!</a:t>
            </a:r>
          </a:p>
        </p:txBody>
      </p:sp>
    </p:spTree>
    <p:extLst>
      <p:ext uri="{BB962C8B-B14F-4D97-AF65-F5344CB8AC3E}">
        <p14:creationId xmlns:p14="http://schemas.microsoft.com/office/powerpoint/2010/main" val="21031016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876f5f6-545a-4b0e-9229-a59fa3fc1051">
      <UserInfo>
        <DisplayName>Rep. Nicole Lowen</DisplayName>
        <AccountId>10</AccountId>
        <AccountType/>
      </UserInfo>
      <UserInfo>
        <DisplayName>Maile Edwards</DisplayName>
        <AccountId>12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680F894FDE634595C799893AB76B8A" ma:contentTypeVersion="6" ma:contentTypeDescription="Create a new document." ma:contentTypeScope="" ma:versionID="cb1f5e25a34ab29382d0e0a124f056bc">
  <xsd:schema xmlns:xsd="http://www.w3.org/2001/XMLSchema" xmlns:xs="http://www.w3.org/2001/XMLSchema" xmlns:p="http://schemas.microsoft.com/office/2006/metadata/properties" xmlns:ns2="01cadd19-76f6-4bca-81f2-79b2af5b0e02" xmlns:ns3="9876f5f6-545a-4b0e-9229-a59fa3fc1051" targetNamespace="http://schemas.microsoft.com/office/2006/metadata/properties" ma:root="true" ma:fieldsID="ec28556bcf2f20389c0da3bb72c4bc92" ns2:_="" ns3:_="">
    <xsd:import namespace="01cadd19-76f6-4bca-81f2-79b2af5b0e02"/>
    <xsd:import namespace="9876f5f6-545a-4b0e-9229-a59fa3fc10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add19-76f6-4bca-81f2-79b2af5b0e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6f5f6-545a-4b0e-9229-a59fa3fc10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B492E3-D5A5-4D42-BF35-E33608B51B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600C6E-BC0B-46B2-8E56-C389DCBBD14E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9876f5f6-545a-4b0e-9229-a59fa3fc1051"/>
    <ds:schemaRef ds:uri="http://schemas.openxmlformats.org/package/2006/metadata/core-properties"/>
    <ds:schemaRef ds:uri="http://purl.org/dc/terms/"/>
    <ds:schemaRef ds:uri="http://purl.org/dc/elements/1.1/"/>
    <ds:schemaRef ds:uri="01cadd19-76f6-4bca-81f2-79b2af5b0e02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22AF1DE-8B2E-4289-BE38-07143293E5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cadd19-76f6-4bca-81f2-79b2af5b0e02"/>
    <ds:schemaRef ds:uri="9876f5f6-545a-4b0e-9229-a59fa3fc10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4305</TotalTime>
  <Words>691</Words>
  <Application>Microsoft Office PowerPoint</Application>
  <PresentationFormat>Widescreen</PresentationFormat>
  <Paragraphs>62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Legislative Update to the Hawaii Climate Change Mitigation and Adaptation Commission </vt:lpstr>
      <vt:lpstr>Legislators serving on the commission</vt:lpstr>
      <vt:lpstr>Energy</vt:lpstr>
      <vt:lpstr>PowerPoint Presentation</vt:lpstr>
      <vt:lpstr>Carbon Sequestration/Regenerative Agriculture/Compost</vt:lpstr>
      <vt:lpstr>Sea Level Rise/Coastal Erosion</vt:lpstr>
      <vt:lpstr>PowerPoint Presentation</vt:lpstr>
      <vt:lpstr>Failed to Pass</vt:lpstr>
      <vt:lpstr>Mahalo!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Maile Edwards</dc:creator>
  <cp:lastModifiedBy>James McCallen</cp:lastModifiedBy>
  <cp:revision>106</cp:revision>
  <cp:lastPrinted>2022-04-01T22:13:22Z</cp:lastPrinted>
  <dcterms:created xsi:type="dcterms:W3CDTF">2022-02-16T19:58:41Z</dcterms:created>
  <dcterms:modified xsi:type="dcterms:W3CDTF">2022-07-20T22:11:09Z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0x010100EE680F894FDE634595C799893AB76B8A</vt:lpwstr>
  </property>
</Properties>
</file>