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1C_55A8348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659" r:id="rId4"/>
  </p:sldMasterIdLst>
  <p:notesMasterIdLst>
    <p:notesMasterId r:id="rId17"/>
  </p:notesMasterIdLst>
  <p:sldIdLst>
    <p:sldId id="394" r:id="rId5"/>
    <p:sldId id="542" r:id="rId6"/>
    <p:sldId id="541" r:id="rId7"/>
    <p:sldId id="554" r:id="rId8"/>
    <p:sldId id="540" r:id="rId9"/>
    <p:sldId id="553" r:id="rId10"/>
    <p:sldId id="535" r:id="rId11"/>
    <p:sldId id="547" r:id="rId12"/>
    <p:sldId id="552" r:id="rId13"/>
    <p:sldId id="556" r:id="rId14"/>
    <p:sldId id="555" r:id="rId15"/>
    <p:sldId id="516" r:id="rId16"/>
  </p:sldIdLst>
  <p:sldSz cx="9144000" cy="5143500" type="screen16x9"/>
  <p:notesSz cx="6858000" cy="9144000"/>
  <p:embeddedFontLst>
    <p:embeddedFont>
      <p:font typeface="Arial Narrow"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Helvetica" panose="020B0604020202020204" pitchFamily="34" charset="0"/>
      <p:regular r:id="rId26"/>
      <p:bold r:id="rId27"/>
      <p:italic r:id="rId28"/>
      <p:boldItalic r:id="rId29"/>
    </p:embeddedFont>
    <p:embeddedFont>
      <p:font typeface="Open Sans" panose="020B0604020202020204" charset="0"/>
      <p:regular r:id="rId30"/>
      <p:bold r:id="rId31"/>
      <p:italic r:id="rId32"/>
      <p:boldItalic r:id="rId33"/>
    </p:embeddedFont>
    <p:embeddedFont>
      <p:font typeface="Roboto" panose="020B060402020202020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
      <p:font typeface="Verdana Pro Cond SemiBold" panose="020B0604020202020204"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E498961-1835-4A66-8D64-01FC5F8CAA33}">
          <p14:sldIdLst>
            <p14:sldId id="394"/>
            <p14:sldId id="542"/>
            <p14:sldId id="541"/>
            <p14:sldId id="554"/>
            <p14:sldId id="540"/>
            <p14:sldId id="553"/>
            <p14:sldId id="535"/>
            <p14:sldId id="547"/>
            <p14:sldId id="552"/>
            <p14:sldId id="556"/>
            <p14:sldId id="555"/>
            <p14:sldId id="51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9FA80C-A1D6-BA4D-F0D5-F356501AA839}" name="Laramee, Leah J" initials="LJ" userId="S::leah.j.laramee@hawaii.gov::736c8ed4-cb64-4943-acc1-ab463bf46256" providerId="AD"/>
  <p188:author id="{C561FF71-23A0-654C-F649-E6E452717293}" name="Otsuka, Kiana KT" initials="OK" userId="S::kiana.kt.otsuka@hawaii.gov::c0d88be2-a119-4ae6-bf18-015e335884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D"/>
    <a:srgbClr val="416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5E130-5477-E8A9-13E5-1CA344C91BCC}" v="14" dt="2022-07-20T19:27:43.031"/>
    <p1510:client id="{327BA95B-F8C7-5F0C-A7A0-0A87B11624F6}" v="14" dt="2022-07-19T18:52:51.639"/>
    <p1510:client id="{39464496-A0CF-C029-A752-1025A4CEED5D}" v="156" dt="2022-07-19T01:50:28.875"/>
    <p1510:client id="{3C863392-E0F8-4EAA-AEFD-1E028B89DBE5}" v="83" dt="2022-07-18T23:41:59.876"/>
    <p1510:client id="{4E8E56C7-A4AB-BFB3-456F-FDC7DCA8ED79}" v="1" dt="2022-07-19T00:38:12.112"/>
    <p1510:client id="{ACC932C2-B9A3-18E0-3F32-EAB9D02D268C}" v="698" dt="2022-07-21T00:04:17.714"/>
    <p1510:client id="{B0F2DC07-6804-DF3E-69A7-41BA3B4AFA39}" v="2" dt="2022-07-18T23:03:36.857"/>
    <p1510:client id="{CE15FEF3-F102-8C8B-4B9B-E66CB3A64AB2}" v="5" dt="2022-07-19T20:14:09.637"/>
    <p1510:client id="{CF8F9CB0-4BDE-4E1C-B2CA-0341894418E2}" v="2" dt="2022-07-19T18:54:03.726"/>
    <p1510:client id="{D61FD5A6-BBFA-B756-4390-7049054474F4}" v="63" dt="2022-07-19T19:10:57.569"/>
    <p1510:client id="{E7BCE202-B65C-0E89-5230-A847790B45C4}" v="33" dt="2022-07-19T19:38:00.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2.fntdata"/><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theme" Target="theme/theme1.xml"/><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amee, Leah J" userId="S::leah.j.laramee@hawaii.gov::736c8ed4-cb64-4943-acc1-ab463bf46256" providerId="AD" clId="Web-{B0F2DC07-6804-DF3E-69A7-41BA3B4AFA39}"/>
    <pc:docChg chg="mod">
      <pc:chgData name="Laramee, Leah J" userId="S::leah.j.laramee@hawaii.gov::736c8ed4-cb64-4943-acc1-ab463bf46256" providerId="AD" clId="Web-{B0F2DC07-6804-DF3E-69A7-41BA3B4AFA39}" dt="2022-07-18T23:03:36.857" v="1"/>
      <pc:docMkLst>
        <pc:docMk/>
      </pc:docMkLst>
      <pc:sldChg chg="addCm">
        <pc:chgData name="Laramee, Leah J" userId="S::leah.j.laramee@hawaii.gov::736c8ed4-cb64-4943-acc1-ab463bf46256" providerId="AD" clId="Web-{B0F2DC07-6804-DF3E-69A7-41BA3B4AFA39}" dt="2022-07-18T23:03:36.857" v="1"/>
        <pc:sldMkLst>
          <pc:docMk/>
          <pc:sldMk cId="1437086853" sldId="540"/>
        </pc:sldMkLst>
      </pc:sldChg>
    </pc:docChg>
  </pc:docChgLst>
  <pc:docChgLst>
    <pc:chgData name="Laramee, Leah J" userId="S::leah.j.laramee@hawaii.gov::736c8ed4-cb64-4943-acc1-ab463bf46256" providerId="AD" clId="Web-{D61FD5A6-BBFA-B756-4390-7049054474F4}"/>
    <pc:docChg chg="delSld modSld modSection">
      <pc:chgData name="Laramee, Leah J" userId="S::leah.j.laramee@hawaii.gov::736c8ed4-cb64-4943-acc1-ab463bf46256" providerId="AD" clId="Web-{D61FD5A6-BBFA-B756-4390-7049054474F4}" dt="2022-07-19T19:10:57.569" v="36" actId="20577"/>
      <pc:docMkLst>
        <pc:docMk/>
      </pc:docMkLst>
      <pc:sldChg chg="modSp">
        <pc:chgData name="Laramee, Leah J" userId="S::leah.j.laramee@hawaii.gov::736c8ed4-cb64-4943-acc1-ab463bf46256" providerId="AD" clId="Web-{D61FD5A6-BBFA-B756-4390-7049054474F4}" dt="2022-07-19T19:10:57.569" v="36" actId="20577"/>
        <pc:sldMkLst>
          <pc:docMk/>
          <pc:sldMk cId="1083120828" sldId="535"/>
        </pc:sldMkLst>
        <pc:spChg chg="mod">
          <ac:chgData name="Laramee, Leah J" userId="S::leah.j.laramee@hawaii.gov::736c8ed4-cb64-4943-acc1-ab463bf46256" providerId="AD" clId="Web-{D61FD5A6-BBFA-B756-4390-7049054474F4}" dt="2022-07-19T19:10:22.834" v="6" actId="20577"/>
          <ac:spMkLst>
            <pc:docMk/>
            <pc:sldMk cId="1083120828" sldId="535"/>
            <ac:spMk id="6" creationId="{E0D53DB9-91B3-4E76-B803-3F047036AB5F}"/>
          </ac:spMkLst>
        </pc:spChg>
        <pc:spChg chg="mod">
          <ac:chgData name="Laramee, Leah J" userId="S::leah.j.laramee@hawaii.gov::736c8ed4-cb64-4943-acc1-ab463bf46256" providerId="AD" clId="Web-{D61FD5A6-BBFA-B756-4390-7049054474F4}" dt="2022-07-19T19:10:57.569" v="36" actId="20577"/>
          <ac:spMkLst>
            <pc:docMk/>
            <pc:sldMk cId="1083120828" sldId="535"/>
            <ac:spMk id="31" creationId="{6B89E1C3-89A2-4C56-B4F3-1AA8C822754B}"/>
          </ac:spMkLst>
        </pc:spChg>
      </pc:sldChg>
      <pc:sldChg chg="del">
        <pc:chgData name="Laramee, Leah J" userId="S::leah.j.laramee@hawaii.gov::736c8ed4-cb64-4943-acc1-ab463bf46256" providerId="AD" clId="Web-{D61FD5A6-BBFA-B756-4390-7049054474F4}" dt="2022-07-19T19:09:48.131" v="0"/>
        <pc:sldMkLst>
          <pc:docMk/>
          <pc:sldMk cId="3794115883" sldId="549"/>
        </pc:sldMkLst>
      </pc:sldChg>
    </pc:docChg>
  </pc:docChgLst>
  <pc:docChgLst>
    <pc:chgData name="Ho, Amanda K (Intern)" userId="S::amanda.k.ho.intern@hawaii.gov::83907a7c-a24d-49d7-9563-ac2134cf3569" providerId="AD" clId="Web-{327BA95B-F8C7-5F0C-A7A0-0A87B11624F6}"/>
    <pc:docChg chg="addSld delSld modSld modSection">
      <pc:chgData name="Ho, Amanda K (Intern)" userId="S::amanda.k.ho.intern@hawaii.gov::83907a7c-a24d-49d7-9563-ac2134cf3569" providerId="AD" clId="Web-{327BA95B-F8C7-5F0C-A7A0-0A87B11624F6}" dt="2022-07-19T18:52:51.639" v="11"/>
      <pc:docMkLst>
        <pc:docMk/>
      </pc:docMkLst>
      <pc:sldChg chg="addSp delSp modSp">
        <pc:chgData name="Ho, Amanda K (Intern)" userId="S::amanda.k.ho.intern@hawaii.gov::83907a7c-a24d-49d7-9563-ac2134cf3569" providerId="AD" clId="Web-{327BA95B-F8C7-5F0C-A7A0-0A87B11624F6}" dt="2022-07-19T18:52:12.326" v="1"/>
        <pc:sldMkLst>
          <pc:docMk/>
          <pc:sldMk cId="1437086853" sldId="540"/>
        </pc:sldMkLst>
        <pc:picChg chg="add del mod">
          <ac:chgData name="Ho, Amanda K (Intern)" userId="S::amanda.k.ho.intern@hawaii.gov::83907a7c-a24d-49d7-9563-ac2134cf3569" providerId="AD" clId="Web-{327BA95B-F8C7-5F0C-A7A0-0A87B11624F6}" dt="2022-07-19T18:52:12.326" v="1"/>
          <ac:picMkLst>
            <pc:docMk/>
            <pc:sldMk cId="1437086853" sldId="540"/>
            <ac:picMk id="3" creationId="{366FA343-FB1F-B278-DF6A-E0B0595D1175}"/>
          </ac:picMkLst>
        </pc:picChg>
      </pc:sldChg>
      <pc:sldChg chg="addSp delSp modSp new">
        <pc:chgData name="Ho, Amanda K (Intern)" userId="S::amanda.k.ho.intern@hawaii.gov::83907a7c-a24d-49d7-9563-ac2134cf3569" providerId="AD" clId="Web-{327BA95B-F8C7-5F0C-A7A0-0A87B11624F6}" dt="2022-07-19T18:52:51.639" v="11"/>
        <pc:sldMkLst>
          <pc:docMk/>
          <pc:sldMk cId="1752177327" sldId="554"/>
        </pc:sldMkLst>
        <pc:spChg chg="del">
          <ac:chgData name="Ho, Amanda K (Intern)" userId="S::amanda.k.ho.intern@hawaii.gov::83907a7c-a24d-49d7-9563-ac2134cf3569" providerId="AD" clId="Web-{327BA95B-F8C7-5F0C-A7A0-0A87B11624F6}" dt="2022-07-19T18:52:41.592" v="7"/>
          <ac:spMkLst>
            <pc:docMk/>
            <pc:sldMk cId="1752177327" sldId="554"/>
            <ac:spMk id="2" creationId="{459EE31F-56D1-CB14-13CB-115990322012}"/>
          </ac:spMkLst>
        </pc:spChg>
        <pc:picChg chg="add del mod">
          <ac:chgData name="Ho, Amanda K (Intern)" userId="S::amanda.k.ho.intern@hawaii.gov::83907a7c-a24d-49d7-9563-ac2134cf3569" providerId="AD" clId="Web-{327BA95B-F8C7-5F0C-A7A0-0A87B11624F6}" dt="2022-07-19T18:52:51.639" v="11"/>
          <ac:picMkLst>
            <pc:docMk/>
            <pc:sldMk cId="1752177327" sldId="554"/>
            <ac:picMk id="3" creationId="{B3615D76-4A20-7A00-F6BB-5144FFCEC5C8}"/>
          </ac:picMkLst>
        </pc:picChg>
      </pc:sldChg>
      <pc:sldChg chg="addSp delSp modSp new del">
        <pc:chgData name="Ho, Amanda K (Intern)" userId="S::amanda.k.ho.intern@hawaii.gov::83907a7c-a24d-49d7-9563-ac2134cf3569" providerId="AD" clId="Web-{327BA95B-F8C7-5F0C-A7A0-0A87B11624F6}" dt="2022-07-19T18:52:31.451" v="5"/>
        <pc:sldMkLst>
          <pc:docMk/>
          <pc:sldMk cId="2469392197" sldId="554"/>
        </pc:sldMkLst>
        <pc:picChg chg="add del mod">
          <ac:chgData name="Ho, Amanda K (Intern)" userId="S::amanda.k.ho.intern@hawaii.gov::83907a7c-a24d-49d7-9563-ac2134cf3569" providerId="AD" clId="Web-{327BA95B-F8C7-5F0C-A7A0-0A87B11624F6}" dt="2022-07-19T18:52:25.154" v="4"/>
          <ac:picMkLst>
            <pc:docMk/>
            <pc:sldMk cId="2469392197" sldId="554"/>
            <ac:picMk id="5" creationId="{DBCD5C4E-0417-BDDB-2538-8085C16C8343}"/>
          </ac:picMkLst>
        </pc:picChg>
      </pc:sldChg>
    </pc:docChg>
  </pc:docChgLst>
  <pc:docChgLst>
    <pc:chgData name="Ho, Amanda K (Intern)" userId="S::amanda.k.ho.intern@hawaii.gov::83907a7c-a24d-49d7-9563-ac2134cf3569" providerId="AD" clId="Web-{2C05E130-5477-E8A9-13E5-1CA344C91BCC}"/>
    <pc:docChg chg="modSld">
      <pc:chgData name="Ho, Amanda K (Intern)" userId="S::amanda.k.ho.intern@hawaii.gov::83907a7c-a24d-49d7-9563-ac2134cf3569" providerId="AD" clId="Web-{2C05E130-5477-E8A9-13E5-1CA344C91BCC}" dt="2022-07-20T19:27:43.031" v="6" actId="20577"/>
      <pc:docMkLst>
        <pc:docMk/>
      </pc:docMkLst>
      <pc:sldChg chg="modSp">
        <pc:chgData name="Ho, Amanda K (Intern)" userId="S::amanda.k.ho.intern@hawaii.gov::83907a7c-a24d-49d7-9563-ac2134cf3569" providerId="AD" clId="Web-{2C05E130-5477-E8A9-13E5-1CA344C91BCC}" dt="2022-07-20T19:27:43.031" v="6" actId="20577"/>
        <pc:sldMkLst>
          <pc:docMk/>
          <pc:sldMk cId="1797146841" sldId="394"/>
        </pc:sldMkLst>
        <pc:spChg chg="mod">
          <ac:chgData name="Ho, Amanda K (Intern)" userId="S::amanda.k.ho.intern@hawaii.gov::83907a7c-a24d-49d7-9563-ac2134cf3569" providerId="AD" clId="Web-{2C05E130-5477-E8A9-13E5-1CA344C91BCC}" dt="2022-07-20T19:27:43.031" v="6" actId="20577"/>
          <ac:spMkLst>
            <pc:docMk/>
            <pc:sldMk cId="1797146841" sldId="394"/>
            <ac:spMk id="2" creationId="{4CFC6EA8-46DC-453C-9ABD-0C9C5B656847}"/>
          </ac:spMkLst>
        </pc:spChg>
      </pc:sldChg>
    </pc:docChg>
  </pc:docChgLst>
  <pc:docChgLst>
    <pc:chgData name="Ho, Amanda K (Intern)" userId="S::amanda.k.ho.intern@hawaii.gov::83907a7c-a24d-49d7-9563-ac2134cf3569" providerId="AD" clId="Web-{E7BCE202-B65C-0E89-5230-A847790B45C4}"/>
    <pc:docChg chg="modSld">
      <pc:chgData name="Ho, Amanda K (Intern)" userId="S::amanda.k.ho.intern@hawaii.gov::83907a7c-a24d-49d7-9563-ac2134cf3569" providerId="AD" clId="Web-{E7BCE202-B65C-0E89-5230-A847790B45C4}" dt="2022-07-19T19:38:40.868" v="20"/>
      <pc:docMkLst>
        <pc:docMk/>
      </pc:docMkLst>
      <pc:sldChg chg="modSp modNotes">
        <pc:chgData name="Ho, Amanda K (Intern)" userId="S::amanda.k.ho.intern@hawaii.gov::83907a7c-a24d-49d7-9563-ac2134cf3569" providerId="AD" clId="Web-{E7BCE202-B65C-0E89-5230-A847790B45C4}" dt="2022-07-19T19:38:40.868" v="20"/>
        <pc:sldMkLst>
          <pc:docMk/>
          <pc:sldMk cId="1083120828" sldId="535"/>
        </pc:sldMkLst>
        <pc:spChg chg="mod">
          <ac:chgData name="Ho, Amanda K (Intern)" userId="S::amanda.k.ho.intern@hawaii.gov::83907a7c-a24d-49d7-9563-ac2134cf3569" providerId="AD" clId="Web-{E7BCE202-B65C-0E89-5230-A847790B45C4}" dt="2022-07-19T19:37:57.133" v="16" actId="20577"/>
          <ac:spMkLst>
            <pc:docMk/>
            <pc:sldMk cId="1083120828" sldId="535"/>
            <ac:spMk id="6" creationId="{E0D53DB9-91B3-4E76-B803-3F047036AB5F}"/>
          </ac:spMkLst>
        </pc:spChg>
      </pc:sldChg>
    </pc:docChg>
  </pc:docChgLst>
  <pc:docChgLst>
    <pc:chgData name="Wood, Carolyn S. (Intern)" userId="S::carolyn.s.wood.intern@hawaii.gov::52c90ca2-13ad-4dee-9c01-025a4acedb11" providerId="AD" clId="Web-{CE15FEF3-F102-8C8B-4B9B-E66CB3A64AB2}"/>
    <pc:docChg chg="modSld">
      <pc:chgData name="Wood, Carolyn S. (Intern)" userId="S::carolyn.s.wood.intern@hawaii.gov::52c90ca2-13ad-4dee-9c01-025a4acedb11" providerId="AD" clId="Web-{CE15FEF3-F102-8C8B-4B9B-E66CB3A64AB2}" dt="2022-07-19T20:14:06.231" v="1" actId="20577"/>
      <pc:docMkLst>
        <pc:docMk/>
      </pc:docMkLst>
      <pc:sldChg chg="modSp">
        <pc:chgData name="Wood, Carolyn S. (Intern)" userId="S::carolyn.s.wood.intern@hawaii.gov::52c90ca2-13ad-4dee-9c01-025a4acedb11" providerId="AD" clId="Web-{CE15FEF3-F102-8C8B-4B9B-E66CB3A64AB2}" dt="2022-07-19T20:14:06.231" v="1" actId="20577"/>
        <pc:sldMkLst>
          <pc:docMk/>
          <pc:sldMk cId="2318078851" sldId="542"/>
        </pc:sldMkLst>
        <pc:spChg chg="mod">
          <ac:chgData name="Wood, Carolyn S. (Intern)" userId="S::carolyn.s.wood.intern@hawaii.gov::52c90ca2-13ad-4dee-9c01-025a4acedb11" providerId="AD" clId="Web-{CE15FEF3-F102-8C8B-4B9B-E66CB3A64AB2}" dt="2022-07-19T20:14:06.231" v="1" actId="20577"/>
          <ac:spMkLst>
            <pc:docMk/>
            <pc:sldMk cId="2318078851" sldId="542"/>
            <ac:spMk id="10" creationId="{9CC62B60-F3EF-4C61-83CC-3B142C2FF87B}"/>
          </ac:spMkLst>
        </pc:spChg>
      </pc:sldChg>
    </pc:docChg>
  </pc:docChgLst>
  <pc:docChgLst>
    <pc:chgData name="Ho, Amanda K (Intern)" userId="83907a7c-a24d-49d7-9563-ac2134cf3569" providerId="ADAL" clId="{CF8F9CB0-4BDE-4E1C-B2CA-0341894418E2}"/>
    <pc:docChg chg="addSld delSld modSld modSection">
      <pc:chgData name="Ho, Amanda K (Intern)" userId="83907a7c-a24d-49d7-9563-ac2134cf3569" providerId="ADAL" clId="{CF8F9CB0-4BDE-4E1C-B2CA-0341894418E2}" dt="2022-07-19T18:55:20.692" v="37" actId="20577"/>
      <pc:docMkLst>
        <pc:docMk/>
      </pc:docMkLst>
      <pc:sldChg chg="addSp modSp add mod">
        <pc:chgData name="Ho, Amanda K (Intern)" userId="83907a7c-a24d-49d7-9563-ac2134cf3569" providerId="ADAL" clId="{CF8F9CB0-4BDE-4E1C-B2CA-0341894418E2}" dt="2022-07-19T18:55:20.692" v="37" actId="20577"/>
        <pc:sldMkLst>
          <pc:docMk/>
          <pc:sldMk cId="1083120828" sldId="535"/>
        </pc:sldMkLst>
        <pc:spChg chg="mod">
          <ac:chgData name="Ho, Amanda K (Intern)" userId="83907a7c-a24d-49d7-9563-ac2134cf3569" providerId="ADAL" clId="{CF8F9CB0-4BDE-4E1C-B2CA-0341894418E2}" dt="2022-07-19T18:55:20.692" v="37" actId="20577"/>
          <ac:spMkLst>
            <pc:docMk/>
            <pc:sldMk cId="1083120828" sldId="535"/>
            <ac:spMk id="8" creationId="{B5A8AA69-BBCB-4A6A-A050-009F34FE82F6}"/>
          </ac:spMkLst>
        </pc:spChg>
        <pc:picChg chg="add mod">
          <ac:chgData name="Ho, Amanda K (Intern)" userId="83907a7c-a24d-49d7-9563-ac2134cf3569" providerId="ADAL" clId="{CF8F9CB0-4BDE-4E1C-B2CA-0341894418E2}" dt="2022-07-19T18:54:03.726" v="2"/>
          <ac:picMkLst>
            <pc:docMk/>
            <pc:sldMk cId="1083120828" sldId="535"/>
            <ac:picMk id="32" creationId="{4FA6BF45-D840-4DE5-B307-ED36B92189BD}"/>
          </ac:picMkLst>
        </pc:picChg>
      </pc:sldChg>
      <pc:sldChg chg="del">
        <pc:chgData name="Ho, Amanda K (Intern)" userId="83907a7c-a24d-49d7-9563-ac2134cf3569" providerId="ADAL" clId="{CF8F9CB0-4BDE-4E1C-B2CA-0341894418E2}" dt="2022-07-19T18:53:30.021" v="0" actId="47"/>
        <pc:sldMkLst>
          <pc:docMk/>
          <pc:sldMk cId="1752177327" sldId="554"/>
        </pc:sldMkLst>
      </pc:sldChg>
    </pc:docChg>
  </pc:docChgLst>
  <pc:docChgLst>
    <pc:chgData name="Laramee, Leah J" userId="S::leah.j.laramee@hawaii.gov::736c8ed4-cb64-4943-acc1-ab463bf46256" providerId="AD" clId="Web-{ACC932C2-B9A3-18E0-3F32-EAB9D02D268C}"/>
    <pc:docChg chg="addSld modSld sldOrd modSection">
      <pc:chgData name="Laramee, Leah J" userId="S::leah.j.laramee@hawaii.gov::736c8ed4-cb64-4943-acc1-ab463bf46256" providerId="AD" clId="Web-{ACC932C2-B9A3-18E0-3F32-EAB9D02D268C}" dt="2022-07-21T00:04:17.714" v="439" actId="20577"/>
      <pc:docMkLst>
        <pc:docMk/>
      </pc:docMkLst>
      <pc:sldChg chg="modSp">
        <pc:chgData name="Laramee, Leah J" userId="S::leah.j.laramee@hawaii.gov::736c8ed4-cb64-4943-acc1-ab463bf46256" providerId="AD" clId="Web-{ACC932C2-B9A3-18E0-3F32-EAB9D02D268C}" dt="2022-07-20T21:59:51.387" v="176" actId="20577"/>
        <pc:sldMkLst>
          <pc:docMk/>
          <pc:sldMk cId="1884061214" sldId="516"/>
        </pc:sldMkLst>
        <pc:spChg chg="mod">
          <ac:chgData name="Laramee, Leah J" userId="S::leah.j.laramee@hawaii.gov::736c8ed4-cb64-4943-acc1-ab463bf46256" providerId="AD" clId="Web-{ACC932C2-B9A3-18E0-3F32-EAB9D02D268C}" dt="2022-07-20T21:59:51.387" v="176" actId="20577"/>
          <ac:spMkLst>
            <pc:docMk/>
            <pc:sldMk cId="1884061214" sldId="516"/>
            <ac:spMk id="3" creationId="{25EC5606-A738-4624-8DEE-8CB3B13F2D81}"/>
          </ac:spMkLst>
        </pc:spChg>
      </pc:sldChg>
      <pc:sldChg chg="modSp">
        <pc:chgData name="Laramee, Leah J" userId="S::leah.j.laramee@hawaii.gov::736c8ed4-cb64-4943-acc1-ab463bf46256" providerId="AD" clId="Web-{ACC932C2-B9A3-18E0-3F32-EAB9D02D268C}" dt="2022-07-20T21:56:06.165" v="167" actId="14100"/>
        <pc:sldMkLst>
          <pc:docMk/>
          <pc:sldMk cId="1437086853" sldId="540"/>
        </pc:sldMkLst>
        <pc:spChg chg="mod">
          <ac:chgData name="Laramee, Leah J" userId="S::leah.j.laramee@hawaii.gov::736c8ed4-cb64-4943-acc1-ab463bf46256" providerId="AD" clId="Web-{ACC932C2-B9A3-18E0-3F32-EAB9D02D268C}" dt="2022-07-20T21:56:06.165" v="167" actId="14100"/>
          <ac:spMkLst>
            <pc:docMk/>
            <pc:sldMk cId="1437086853" sldId="540"/>
            <ac:spMk id="12" creationId="{4CDBBB1A-033A-4D1D-A322-188922BBD295}"/>
          </ac:spMkLst>
        </pc:spChg>
      </pc:sldChg>
      <pc:sldChg chg="modSp ord">
        <pc:chgData name="Laramee, Leah J" userId="S::leah.j.laramee@hawaii.gov::736c8ed4-cb64-4943-acc1-ab463bf46256" providerId="AD" clId="Web-{ACC932C2-B9A3-18E0-3F32-EAB9D02D268C}" dt="2022-07-20T21:15:51.237" v="140" actId="20577"/>
        <pc:sldMkLst>
          <pc:docMk/>
          <pc:sldMk cId="1945151482" sldId="541"/>
        </pc:sldMkLst>
        <pc:spChg chg="mod">
          <ac:chgData name="Laramee, Leah J" userId="S::leah.j.laramee@hawaii.gov::736c8ed4-cb64-4943-acc1-ab463bf46256" providerId="AD" clId="Web-{ACC932C2-B9A3-18E0-3F32-EAB9D02D268C}" dt="2022-07-20T21:15:51.237" v="140" actId="20577"/>
          <ac:spMkLst>
            <pc:docMk/>
            <pc:sldMk cId="1945151482" sldId="541"/>
            <ac:spMk id="26" creationId="{A910E2BD-5C44-4F66-8D30-203CE8A6F87D}"/>
          </ac:spMkLst>
        </pc:spChg>
      </pc:sldChg>
      <pc:sldChg chg="addSp modSp">
        <pc:chgData name="Laramee, Leah J" userId="S::leah.j.laramee@hawaii.gov::736c8ed4-cb64-4943-acc1-ab463bf46256" providerId="AD" clId="Web-{ACC932C2-B9A3-18E0-3F32-EAB9D02D268C}" dt="2022-07-20T22:01:46.606" v="188" actId="20577"/>
        <pc:sldMkLst>
          <pc:docMk/>
          <pc:sldMk cId="2318078851" sldId="542"/>
        </pc:sldMkLst>
        <pc:spChg chg="mod">
          <ac:chgData name="Laramee, Leah J" userId="S::leah.j.laramee@hawaii.gov::736c8ed4-cb64-4943-acc1-ab463bf46256" providerId="AD" clId="Web-{ACC932C2-B9A3-18E0-3F32-EAB9D02D268C}" dt="2022-07-20T22:01:46.606" v="188" actId="20577"/>
          <ac:spMkLst>
            <pc:docMk/>
            <pc:sldMk cId="2318078851" sldId="542"/>
            <ac:spMk id="10" creationId="{9CC62B60-F3EF-4C61-83CC-3B142C2FF87B}"/>
          </ac:spMkLst>
        </pc:spChg>
        <pc:spChg chg="mod">
          <ac:chgData name="Laramee, Leah J" userId="S::leah.j.laramee@hawaii.gov::736c8ed4-cb64-4943-acc1-ab463bf46256" providerId="AD" clId="Web-{ACC932C2-B9A3-18E0-3F32-EAB9D02D268C}" dt="2022-07-20T21:16:05.143" v="149" actId="20577"/>
          <ac:spMkLst>
            <pc:docMk/>
            <pc:sldMk cId="2318078851" sldId="542"/>
            <ac:spMk id="15" creationId="{65FC8663-173E-400A-9C94-2266FBBCDD29}"/>
          </ac:spMkLst>
        </pc:spChg>
        <pc:picChg chg="add mod">
          <ac:chgData name="Laramee, Leah J" userId="S::leah.j.laramee@hawaii.gov::736c8ed4-cb64-4943-acc1-ab463bf46256" providerId="AD" clId="Web-{ACC932C2-B9A3-18E0-3F32-EAB9D02D268C}" dt="2022-07-19T20:14:46.418" v="1" actId="1076"/>
          <ac:picMkLst>
            <pc:docMk/>
            <pc:sldMk cId="2318078851" sldId="542"/>
            <ac:picMk id="2" creationId="{03765FBB-4A31-A296-B426-DE74F6A2C29A}"/>
          </ac:picMkLst>
        </pc:picChg>
      </pc:sldChg>
      <pc:sldChg chg="modSp ord">
        <pc:chgData name="Laramee, Leah J" userId="S::leah.j.laramee@hawaii.gov::736c8ed4-cb64-4943-acc1-ab463bf46256" providerId="AD" clId="Web-{ACC932C2-B9A3-18E0-3F32-EAB9D02D268C}" dt="2022-07-20T22:04:20.983" v="193"/>
        <pc:sldMkLst>
          <pc:docMk/>
          <pc:sldMk cId="2976251657" sldId="547"/>
        </pc:sldMkLst>
        <pc:spChg chg="mod">
          <ac:chgData name="Laramee, Leah J" userId="S::leah.j.laramee@hawaii.gov::736c8ed4-cb64-4943-acc1-ab463bf46256" providerId="AD" clId="Web-{ACC932C2-B9A3-18E0-3F32-EAB9D02D268C}" dt="2022-07-20T21:55:15.337" v="157" actId="14100"/>
          <ac:spMkLst>
            <pc:docMk/>
            <pc:sldMk cId="2976251657" sldId="547"/>
            <ac:spMk id="22" creationId="{E49B61B3-24C8-4188-B602-E119D8FEC079}"/>
          </ac:spMkLst>
        </pc:spChg>
        <pc:spChg chg="mod">
          <ac:chgData name="Laramee, Leah J" userId="S::leah.j.laramee@hawaii.gov::736c8ed4-cb64-4943-acc1-ab463bf46256" providerId="AD" clId="Web-{ACC932C2-B9A3-18E0-3F32-EAB9D02D268C}" dt="2022-07-20T21:54:41.633" v="152" actId="14100"/>
          <ac:spMkLst>
            <pc:docMk/>
            <pc:sldMk cId="2976251657" sldId="547"/>
            <ac:spMk id="27" creationId="{A5419206-341D-454E-980B-0C4A4D1450D9}"/>
          </ac:spMkLst>
        </pc:spChg>
      </pc:sldChg>
      <pc:sldChg chg="modSp ord">
        <pc:chgData name="Laramee, Leah J" userId="S::leah.j.laramee@hawaii.gov::736c8ed4-cb64-4943-acc1-ab463bf46256" providerId="AD" clId="Web-{ACC932C2-B9A3-18E0-3F32-EAB9D02D268C}" dt="2022-07-20T23:37:16.821" v="264" actId="20577"/>
        <pc:sldMkLst>
          <pc:docMk/>
          <pc:sldMk cId="1275468032" sldId="552"/>
        </pc:sldMkLst>
        <pc:spChg chg="mod">
          <ac:chgData name="Laramee, Leah J" userId="S::leah.j.laramee@hawaii.gov::736c8ed4-cb64-4943-acc1-ab463bf46256" providerId="AD" clId="Web-{ACC932C2-B9A3-18E0-3F32-EAB9D02D268C}" dt="2022-07-20T23:37:16.821" v="264" actId="20577"/>
          <ac:spMkLst>
            <pc:docMk/>
            <pc:sldMk cId="1275468032" sldId="552"/>
            <ac:spMk id="4" creationId="{94968B41-908D-4BCA-ADA8-89A1AB694BE5}"/>
          </ac:spMkLst>
        </pc:spChg>
        <pc:spChg chg="mod">
          <ac:chgData name="Laramee, Leah J" userId="S::leah.j.laramee@hawaii.gov::736c8ed4-cb64-4943-acc1-ab463bf46256" providerId="AD" clId="Web-{ACC932C2-B9A3-18E0-3F32-EAB9D02D268C}" dt="2022-07-20T21:55:54.087" v="162" actId="14100"/>
          <ac:spMkLst>
            <pc:docMk/>
            <pc:sldMk cId="1275468032" sldId="552"/>
            <ac:spMk id="12" creationId="{4CDBBB1A-033A-4D1D-A322-188922BBD295}"/>
          </ac:spMkLst>
        </pc:spChg>
      </pc:sldChg>
      <pc:sldChg chg="modSp">
        <pc:chgData name="Laramee, Leah J" userId="S::leah.j.laramee@hawaii.gov::736c8ed4-cb64-4943-acc1-ab463bf46256" providerId="AD" clId="Web-{ACC932C2-B9A3-18E0-3F32-EAB9D02D268C}" dt="2022-07-20T21:59:05.667" v="171" actId="14100"/>
        <pc:sldMkLst>
          <pc:docMk/>
          <pc:sldMk cId="2483045636" sldId="553"/>
        </pc:sldMkLst>
        <pc:spChg chg="mod">
          <ac:chgData name="Laramee, Leah J" userId="S::leah.j.laramee@hawaii.gov::736c8ed4-cb64-4943-acc1-ab463bf46256" providerId="AD" clId="Web-{ACC932C2-B9A3-18E0-3F32-EAB9D02D268C}" dt="2022-07-20T21:59:05.667" v="171" actId="14100"/>
          <ac:spMkLst>
            <pc:docMk/>
            <pc:sldMk cId="2483045636" sldId="553"/>
            <ac:spMk id="12" creationId="{4CDBBB1A-033A-4D1D-A322-188922BBD295}"/>
          </ac:spMkLst>
        </pc:spChg>
      </pc:sldChg>
      <pc:sldChg chg="addSp delSp modSp add ord replId">
        <pc:chgData name="Laramee, Leah J" userId="S::leah.j.laramee@hawaii.gov::736c8ed4-cb64-4943-acc1-ab463bf46256" providerId="AD" clId="Web-{ACC932C2-B9A3-18E0-3F32-EAB9D02D268C}" dt="2022-07-20T22:02:09.357" v="192" actId="20577"/>
        <pc:sldMkLst>
          <pc:docMk/>
          <pc:sldMk cId="877207525" sldId="554"/>
        </pc:sldMkLst>
        <pc:spChg chg="mod">
          <ac:chgData name="Laramee, Leah J" userId="S::leah.j.laramee@hawaii.gov::736c8ed4-cb64-4943-acc1-ab463bf46256" providerId="AD" clId="Web-{ACC932C2-B9A3-18E0-3F32-EAB9D02D268C}" dt="2022-07-20T21:08:04.619" v="44" actId="14100"/>
          <ac:spMkLst>
            <pc:docMk/>
            <pc:sldMk cId="877207525" sldId="554"/>
            <ac:spMk id="8" creationId="{B5A8AA69-BBCB-4A6A-A050-009F34FE82F6}"/>
          </ac:spMkLst>
        </pc:spChg>
        <pc:spChg chg="mod">
          <ac:chgData name="Laramee, Leah J" userId="S::leah.j.laramee@hawaii.gov::736c8ed4-cb64-4943-acc1-ab463bf46256" providerId="AD" clId="Web-{ACC932C2-B9A3-18E0-3F32-EAB9D02D268C}" dt="2022-07-20T21:15:41.596" v="132" actId="20577"/>
          <ac:spMkLst>
            <pc:docMk/>
            <pc:sldMk cId="877207525" sldId="554"/>
            <ac:spMk id="22" creationId="{E49B61B3-24C8-4188-B602-E119D8FEC079}"/>
          </ac:spMkLst>
        </pc:spChg>
        <pc:spChg chg="mod">
          <ac:chgData name="Laramee, Leah J" userId="S::leah.j.laramee@hawaii.gov::736c8ed4-cb64-4943-acc1-ab463bf46256" providerId="AD" clId="Web-{ACC932C2-B9A3-18E0-3F32-EAB9D02D268C}" dt="2022-07-20T22:02:09.357" v="192" actId="20577"/>
          <ac:spMkLst>
            <pc:docMk/>
            <pc:sldMk cId="877207525" sldId="554"/>
            <ac:spMk id="27" creationId="{A5419206-341D-454E-980B-0C4A4D1450D9}"/>
          </ac:spMkLst>
        </pc:spChg>
        <pc:picChg chg="add mod">
          <ac:chgData name="Laramee, Leah J" userId="S::leah.j.laramee@hawaii.gov::736c8ed4-cb64-4943-acc1-ab463bf46256" providerId="AD" clId="Web-{ACC932C2-B9A3-18E0-3F32-EAB9D02D268C}" dt="2022-07-20T21:13:09.109" v="71" actId="1076"/>
          <ac:picMkLst>
            <pc:docMk/>
            <pc:sldMk cId="877207525" sldId="554"/>
            <ac:picMk id="2" creationId="{0E37AD17-FE97-2B16-D750-FFED84BB3FB6}"/>
          </ac:picMkLst>
        </pc:picChg>
        <pc:picChg chg="del">
          <ac:chgData name="Laramee, Leah J" userId="S::leah.j.laramee@hawaii.gov::736c8ed4-cb64-4943-acc1-ab463bf46256" providerId="AD" clId="Web-{ACC932C2-B9A3-18E0-3F32-EAB9D02D268C}" dt="2022-07-20T21:08:24.713" v="49"/>
          <ac:picMkLst>
            <pc:docMk/>
            <pc:sldMk cId="877207525" sldId="554"/>
            <ac:picMk id="3" creationId="{F88EEEF3-588C-4CC8-98A2-799FE6563C89}"/>
          </ac:picMkLst>
        </pc:picChg>
      </pc:sldChg>
      <pc:sldChg chg="delSp modSp add ord replId">
        <pc:chgData name="Laramee, Leah J" userId="S::leah.j.laramee@hawaii.gov::736c8ed4-cb64-4943-acc1-ab463bf46256" providerId="AD" clId="Web-{ACC932C2-B9A3-18E0-3F32-EAB9D02D268C}" dt="2022-07-20T23:53:05.372" v="428" actId="20577"/>
        <pc:sldMkLst>
          <pc:docMk/>
          <pc:sldMk cId="1291119995" sldId="555"/>
        </pc:sldMkLst>
        <pc:spChg chg="mod">
          <ac:chgData name="Laramee, Leah J" userId="S::leah.j.laramee@hawaii.gov::736c8ed4-cb64-4943-acc1-ab463bf46256" providerId="AD" clId="Web-{ACC932C2-B9A3-18E0-3F32-EAB9D02D268C}" dt="2022-07-20T22:48:32.872" v="219" actId="20577"/>
          <ac:spMkLst>
            <pc:docMk/>
            <pc:sldMk cId="1291119995" sldId="555"/>
            <ac:spMk id="8" creationId="{B5A8AA69-BBCB-4A6A-A050-009F34FE82F6}"/>
          </ac:spMkLst>
        </pc:spChg>
        <pc:spChg chg="mod">
          <ac:chgData name="Laramee, Leah J" userId="S::leah.j.laramee@hawaii.gov::736c8ed4-cb64-4943-acc1-ab463bf46256" providerId="AD" clId="Web-{ACC932C2-B9A3-18E0-3F32-EAB9D02D268C}" dt="2022-07-20T23:53:05.372" v="428" actId="20577"/>
          <ac:spMkLst>
            <pc:docMk/>
            <pc:sldMk cId="1291119995" sldId="555"/>
            <ac:spMk id="27" creationId="{A5419206-341D-454E-980B-0C4A4D1450D9}"/>
          </ac:spMkLst>
        </pc:spChg>
        <pc:picChg chg="del">
          <ac:chgData name="Laramee, Leah J" userId="S::leah.j.laramee@hawaii.gov::736c8ed4-cb64-4943-acc1-ab463bf46256" providerId="AD" clId="Web-{ACC932C2-B9A3-18E0-3F32-EAB9D02D268C}" dt="2022-07-20T22:49:09.419" v="235"/>
          <ac:picMkLst>
            <pc:docMk/>
            <pc:sldMk cId="1291119995" sldId="555"/>
            <ac:picMk id="3" creationId="{F88EEEF3-588C-4CC8-98A2-799FE6563C89}"/>
          </ac:picMkLst>
        </pc:picChg>
      </pc:sldChg>
      <pc:sldChg chg="addSp delSp modSp add replId">
        <pc:chgData name="Laramee, Leah J" userId="S::leah.j.laramee@hawaii.gov::736c8ed4-cb64-4943-acc1-ab463bf46256" providerId="AD" clId="Web-{ACC932C2-B9A3-18E0-3F32-EAB9D02D268C}" dt="2022-07-21T00:04:17.714" v="439" actId="20577"/>
        <pc:sldMkLst>
          <pc:docMk/>
          <pc:sldMk cId="1445504739" sldId="556"/>
        </pc:sldMkLst>
        <pc:spChg chg="add mod">
          <ac:chgData name="Laramee, Leah J" userId="S::leah.j.laramee@hawaii.gov::736c8ed4-cb64-4943-acc1-ab463bf46256" providerId="AD" clId="Web-{ACC932C2-B9A3-18E0-3F32-EAB9D02D268C}" dt="2022-07-20T23:51:19.620" v="417" actId="20577"/>
          <ac:spMkLst>
            <pc:docMk/>
            <pc:sldMk cId="1445504739" sldId="556"/>
            <ac:spMk id="3" creationId="{81F62298-232D-3FE4-600E-24F60B51CBB2}"/>
          </ac:spMkLst>
        </pc:spChg>
        <pc:spChg chg="mod">
          <ac:chgData name="Laramee, Leah J" userId="S::leah.j.laramee@hawaii.gov::736c8ed4-cb64-4943-acc1-ab463bf46256" providerId="AD" clId="Web-{ACC932C2-B9A3-18E0-3F32-EAB9D02D268C}" dt="2022-07-20T23:37:42.087" v="265" actId="20577"/>
          <ac:spMkLst>
            <pc:docMk/>
            <pc:sldMk cId="1445504739" sldId="556"/>
            <ac:spMk id="4" creationId="{94968B41-908D-4BCA-ADA8-89A1AB694BE5}"/>
          </ac:spMkLst>
        </pc:spChg>
        <pc:spChg chg="add mod">
          <ac:chgData name="Laramee, Leah J" userId="S::leah.j.laramee@hawaii.gov::736c8ed4-cb64-4943-acc1-ab463bf46256" providerId="AD" clId="Web-{ACC932C2-B9A3-18E0-3F32-EAB9D02D268C}" dt="2022-07-21T00:04:17.714" v="439" actId="20577"/>
          <ac:spMkLst>
            <pc:docMk/>
            <pc:sldMk cId="1445504739" sldId="556"/>
            <ac:spMk id="6" creationId="{0DAA462D-D443-07F8-0D53-EC9E31D59A8B}"/>
          </ac:spMkLst>
        </pc:spChg>
        <pc:picChg chg="del">
          <ac:chgData name="Laramee, Leah J" userId="S::leah.j.laramee@hawaii.gov::736c8ed4-cb64-4943-acc1-ab463bf46256" providerId="AD" clId="Web-{ACC932C2-B9A3-18E0-3F32-EAB9D02D268C}" dt="2022-07-20T23:40:35.653" v="266"/>
          <ac:picMkLst>
            <pc:docMk/>
            <pc:sldMk cId="1445504739" sldId="556"/>
            <ac:picMk id="5" creationId="{AA73ECCF-DB6C-4C3D-89DC-BEA7D9348B23}"/>
          </ac:picMkLst>
        </pc:picChg>
        <pc:picChg chg="mod">
          <ac:chgData name="Laramee, Leah J" userId="S::leah.j.laramee@hawaii.gov::736c8ed4-cb64-4943-acc1-ab463bf46256" providerId="AD" clId="Web-{ACC932C2-B9A3-18E0-3F32-EAB9D02D268C}" dt="2022-07-20T23:51:22.401" v="418" actId="1076"/>
          <ac:picMkLst>
            <pc:docMk/>
            <pc:sldMk cId="1445504739" sldId="556"/>
            <ac:picMk id="11" creationId="{DC7D42A6-BB80-4EB3-9945-BCD15E39E461}"/>
          </ac:picMkLst>
        </pc:picChg>
        <pc:picChg chg="del">
          <ac:chgData name="Laramee, Leah J" userId="S::leah.j.laramee@hawaii.gov::736c8ed4-cb64-4943-acc1-ab463bf46256" providerId="AD" clId="Web-{ACC932C2-B9A3-18E0-3F32-EAB9D02D268C}" dt="2022-07-20T23:40:40.263" v="267"/>
          <ac:picMkLst>
            <pc:docMk/>
            <pc:sldMk cId="1445504739" sldId="556"/>
            <ac:picMk id="14" creationId="{88B1C67E-324C-44F5-904F-8E2D4AFA0E16}"/>
          </ac:picMkLst>
        </pc:picChg>
      </pc:sldChg>
    </pc:docChg>
  </pc:docChgLst>
  <pc:docChgLst>
    <pc:chgData name="Laramee, Leah J" userId="S::leah.j.laramee@hawaii.gov::736c8ed4-cb64-4943-acc1-ab463bf46256" providerId="AD" clId="Web-{4E8E56C7-A4AB-BFB3-456F-FDC7DCA8ED79}"/>
    <pc:docChg chg="">
      <pc:chgData name="Laramee, Leah J" userId="S::leah.j.laramee@hawaii.gov::736c8ed4-cb64-4943-acc1-ab463bf46256" providerId="AD" clId="Web-{4E8E56C7-A4AB-BFB3-456F-FDC7DCA8ED79}" dt="2022-07-19T00:38:12.112" v="0"/>
      <pc:docMkLst>
        <pc:docMk/>
      </pc:docMkLst>
      <pc:sldChg chg="modCm">
        <pc:chgData name="Laramee, Leah J" userId="S::leah.j.laramee@hawaii.gov::736c8ed4-cb64-4943-acc1-ab463bf46256" providerId="AD" clId="Web-{4E8E56C7-A4AB-BFB3-456F-FDC7DCA8ED79}" dt="2022-07-19T00:38:12.112" v="0"/>
        <pc:sldMkLst>
          <pc:docMk/>
          <pc:sldMk cId="1437086853" sldId="540"/>
        </pc:sldMkLst>
      </pc:sldChg>
    </pc:docChg>
  </pc:docChgLst>
  <pc:docChgLst>
    <pc:chgData name="Laramee, Leah J" userId="S::leah.j.laramee@hawaii.gov::736c8ed4-cb64-4943-acc1-ab463bf46256" providerId="AD" clId="Web-{39464496-A0CF-C029-A752-1025A4CEED5D}"/>
    <pc:docChg chg="delSld modSld modSection">
      <pc:chgData name="Laramee, Leah J" userId="S::leah.j.laramee@hawaii.gov::736c8ed4-cb64-4943-acc1-ab463bf46256" providerId="AD" clId="Web-{39464496-A0CF-C029-A752-1025A4CEED5D}" dt="2022-07-19T01:50:28.875" v="92" actId="20577"/>
      <pc:docMkLst>
        <pc:docMk/>
      </pc:docMkLst>
      <pc:sldChg chg="modCm">
        <pc:chgData name="Laramee, Leah J" userId="S::leah.j.laramee@hawaii.gov::736c8ed4-cb64-4943-acc1-ab463bf46256" providerId="AD" clId="Web-{39464496-A0CF-C029-A752-1025A4CEED5D}" dt="2022-07-18T23:39:15.503" v="0"/>
        <pc:sldMkLst>
          <pc:docMk/>
          <pc:sldMk cId="1437086853" sldId="540"/>
        </pc:sldMkLst>
      </pc:sldChg>
      <pc:sldChg chg="addSp delSp modSp">
        <pc:chgData name="Laramee, Leah J" userId="S::leah.j.laramee@hawaii.gov::736c8ed4-cb64-4943-acc1-ab463bf46256" providerId="AD" clId="Web-{39464496-A0CF-C029-A752-1025A4CEED5D}" dt="2022-07-18T23:42:28.819" v="11" actId="1076"/>
        <pc:sldMkLst>
          <pc:docMk/>
          <pc:sldMk cId="1945151482" sldId="541"/>
        </pc:sldMkLst>
        <pc:picChg chg="add mod">
          <ac:chgData name="Laramee, Leah J" userId="S::leah.j.laramee@hawaii.gov::736c8ed4-cb64-4943-acc1-ab463bf46256" providerId="AD" clId="Web-{39464496-A0CF-C029-A752-1025A4CEED5D}" dt="2022-07-18T23:42:28.819" v="11" actId="1076"/>
          <ac:picMkLst>
            <pc:docMk/>
            <pc:sldMk cId="1945151482" sldId="541"/>
            <ac:picMk id="2" creationId="{6688B7DE-5A39-F4FE-E69F-E12556F6EF36}"/>
          </ac:picMkLst>
        </pc:picChg>
        <pc:picChg chg="del">
          <ac:chgData name="Laramee, Leah J" userId="S::leah.j.laramee@hawaii.gov::736c8ed4-cb64-4943-acc1-ab463bf46256" providerId="AD" clId="Web-{39464496-A0CF-C029-A752-1025A4CEED5D}" dt="2022-07-18T23:41:03.458" v="8"/>
          <ac:picMkLst>
            <pc:docMk/>
            <pc:sldMk cId="1945151482" sldId="541"/>
            <ac:picMk id="1026" creationId="{1FCB236F-5502-4AC4-BA3A-EB5ED08FE3E3}"/>
          </ac:picMkLst>
        </pc:picChg>
      </pc:sldChg>
      <pc:sldChg chg="delSp modSp">
        <pc:chgData name="Laramee, Leah J" userId="S::leah.j.laramee@hawaii.gov::736c8ed4-cb64-4943-acc1-ab463bf46256" providerId="AD" clId="Web-{39464496-A0CF-C029-A752-1025A4CEED5D}" dt="2022-07-18T23:54:54.407" v="29" actId="1076"/>
        <pc:sldMkLst>
          <pc:docMk/>
          <pc:sldMk cId="2318078851" sldId="542"/>
        </pc:sldMkLst>
        <pc:spChg chg="mod">
          <ac:chgData name="Laramee, Leah J" userId="S::leah.j.laramee@hawaii.gov::736c8ed4-cb64-4943-acc1-ab463bf46256" providerId="AD" clId="Web-{39464496-A0CF-C029-A752-1025A4CEED5D}" dt="2022-07-18T23:54:36.657" v="25" actId="1076"/>
          <ac:spMkLst>
            <pc:docMk/>
            <pc:sldMk cId="2318078851" sldId="542"/>
            <ac:spMk id="10" creationId="{9CC62B60-F3EF-4C61-83CC-3B142C2FF87B}"/>
          </ac:spMkLst>
        </pc:spChg>
        <pc:spChg chg="mod">
          <ac:chgData name="Laramee, Leah J" userId="S::leah.j.laramee@hawaii.gov::736c8ed4-cb64-4943-acc1-ab463bf46256" providerId="AD" clId="Web-{39464496-A0CF-C029-A752-1025A4CEED5D}" dt="2022-07-18T23:54:27.594" v="23" actId="20577"/>
          <ac:spMkLst>
            <pc:docMk/>
            <pc:sldMk cId="2318078851" sldId="542"/>
            <ac:spMk id="21" creationId="{541E7868-000F-4D0C-BBEA-09B8F2D1E525}"/>
          </ac:spMkLst>
        </pc:spChg>
        <pc:picChg chg="mod">
          <ac:chgData name="Laramee, Leah J" userId="S::leah.j.laramee@hawaii.gov::736c8ed4-cb64-4943-acc1-ab463bf46256" providerId="AD" clId="Web-{39464496-A0CF-C029-A752-1025A4CEED5D}" dt="2022-07-18T23:54:49.032" v="28" actId="1076"/>
          <ac:picMkLst>
            <pc:docMk/>
            <pc:sldMk cId="2318078851" sldId="542"/>
            <ac:picMk id="13" creationId="{491F5837-E394-44C1-B836-DEE65EBE5DBE}"/>
          </ac:picMkLst>
        </pc:picChg>
        <pc:picChg chg="del">
          <ac:chgData name="Laramee, Leah J" userId="S::leah.j.laramee@hawaii.gov::736c8ed4-cb64-4943-acc1-ab463bf46256" providerId="AD" clId="Web-{39464496-A0CF-C029-A752-1025A4CEED5D}" dt="2022-07-18T23:54:07.391" v="13"/>
          <ac:picMkLst>
            <pc:docMk/>
            <pc:sldMk cId="2318078851" sldId="542"/>
            <ac:picMk id="14" creationId="{C68C0FF2-3090-4E1D-8FD1-44B074E1FE7A}"/>
          </ac:picMkLst>
        </pc:picChg>
        <pc:picChg chg="mod">
          <ac:chgData name="Laramee, Leah J" userId="S::leah.j.laramee@hawaii.gov::736c8ed4-cb64-4943-acc1-ab463bf46256" providerId="AD" clId="Web-{39464496-A0CF-C029-A752-1025A4CEED5D}" dt="2022-07-18T23:54:54.407" v="29" actId="1076"/>
          <ac:picMkLst>
            <pc:docMk/>
            <pc:sldMk cId="2318078851" sldId="542"/>
            <ac:picMk id="23" creationId="{55B3098B-0D08-49BF-BA34-B6154D1AF6C2}"/>
          </ac:picMkLst>
        </pc:picChg>
        <pc:picChg chg="mod">
          <ac:chgData name="Laramee, Leah J" userId="S::leah.j.laramee@hawaii.gov::736c8ed4-cb64-4943-acc1-ab463bf46256" providerId="AD" clId="Web-{39464496-A0CF-C029-A752-1025A4CEED5D}" dt="2022-07-18T23:54:33.126" v="24" actId="1076"/>
          <ac:picMkLst>
            <pc:docMk/>
            <pc:sldMk cId="2318078851" sldId="542"/>
            <ac:picMk id="25" creationId="{1AECC768-6629-403A-9884-4E41B5928903}"/>
          </ac:picMkLst>
        </pc:picChg>
        <pc:picChg chg="mod">
          <ac:chgData name="Laramee, Leah J" userId="S::leah.j.laramee@hawaii.gov::736c8ed4-cb64-4943-acc1-ab463bf46256" providerId="AD" clId="Web-{39464496-A0CF-C029-A752-1025A4CEED5D}" dt="2022-07-18T23:54:41.501" v="26" actId="1076"/>
          <ac:picMkLst>
            <pc:docMk/>
            <pc:sldMk cId="2318078851" sldId="542"/>
            <ac:picMk id="28" creationId="{F7028C6E-3235-4CFB-B7C6-126C98C8CB03}"/>
          </ac:picMkLst>
        </pc:picChg>
      </pc:sldChg>
      <pc:sldChg chg="del">
        <pc:chgData name="Laramee, Leah J" userId="S::leah.j.laramee@hawaii.gov::736c8ed4-cb64-4943-acc1-ab463bf46256" providerId="AD" clId="Web-{39464496-A0CF-C029-A752-1025A4CEED5D}" dt="2022-07-18T23:55:17.751" v="30"/>
        <pc:sldMkLst>
          <pc:docMk/>
          <pc:sldMk cId="2360046507" sldId="550"/>
        </pc:sldMkLst>
      </pc:sldChg>
      <pc:sldChg chg="del">
        <pc:chgData name="Laramee, Leah J" userId="S::leah.j.laramee@hawaii.gov::736c8ed4-cb64-4943-acc1-ab463bf46256" providerId="AD" clId="Web-{39464496-A0CF-C029-A752-1025A4CEED5D}" dt="2022-07-18T23:53:47.422" v="12"/>
        <pc:sldMkLst>
          <pc:docMk/>
          <pc:sldMk cId="2666302182" sldId="551"/>
        </pc:sldMkLst>
      </pc:sldChg>
      <pc:sldChg chg="addSp modSp">
        <pc:chgData name="Laramee, Leah J" userId="S::leah.j.laramee@hawaii.gov::736c8ed4-cb64-4943-acc1-ab463bf46256" providerId="AD" clId="Web-{39464496-A0CF-C029-A752-1025A4CEED5D}" dt="2022-07-19T01:50:28.875" v="92" actId="20577"/>
        <pc:sldMkLst>
          <pc:docMk/>
          <pc:sldMk cId="2483045636" sldId="553"/>
        </pc:sldMkLst>
        <pc:spChg chg="mod">
          <ac:chgData name="Laramee, Leah J" userId="S::leah.j.laramee@hawaii.gov::736c8ed4-cb64-4943-acc1-ab463bf46256" providerId="AD" clId="Web-{39464496-A0CF-C029-A752-1025A4CEED5D}" dt="2022-07-19T00:00:08.599" v="37" actId="20577"/>
          <ac:spMkLst>
            <pc:docMk/>
            <pc:sldMk cId="2483045636" sldId="553"/>
            <ac:spMk id="4" creationId="{94968B41-908D-4BCA-ADA8-89A1AB694BE5}"/>
          </ac:spMkLst>
        </pc:spChg>
        <pc:spChg chg="mod">
          <ac:chgData name="Laramee, Leah J" userId="S::leah.j.laramee@hawaii.gov::736c8ed4-cb64-4943-acc1-ab463bf46256" providerId="AD" clId="Web-{39464496-A0CF-C029-A752-1025A4CEED5D}" dt="2022-07-19T01:50:28.875" v="92" actId="20577"/>
          <ac:spMkLst>
            <pc:docMk/>
            <pc:sldMk cId="2483045636" sldId="553"/>
            <ac:spMk id="9" creationId="{3CDECBBC-4191-449F-88A1-43EC444D807C}"/>
          </ac:spMkLst>
        </pc:spChg>
        <pc:picChg chg="add mod">
          <ac:chgData name="Laramee, Leah J" userId="S::leah.j.laramee@hawaii.gov::736c8ed4-cb64-4943-acc1-ab463bf46256" providerId="AD" clId="Web-{39464496-A0CF-C029-A752-1025A4CEED5D}" dt="2022-07-19T00:00:25.724" v="43" actId="1076"/>
          <ac:picMkLst>
            <pc:docMk/>
            <pc:sldMk cId="2483045636" sldId="553"/>
            <ac:picMk id="3" creationId="{6D49E830-6FC3-B5B3-56ED-BE67D3E9800E}"/>
          </ac:picMkLst>
        </pc:picChg>
      </pc:sldChg>
    </pc:docChg>
  </pc:docChgLst>
  <pc:docChgLst>
    <pc:chgData name="Otsuka, Kiana KT" userId="S::kiana.kt.otsuka@hawaii.gov::c0d88be2-a119-4ae6-bf18-015e3358847b" providerId="AD" clId="Web-{3C863392-E0F8-4EAA-AEFD-1E028B89DBE5}"/>
    <pc:docChg chg="mod modSld">
      <pc:chgData name="Otsuka, Kiana KT" userId="S::kiana.kt.otsuka@hawaii.gov::c0d88be2-a119-4ae6-bf18-015e3358847b" providerId="AD" clId="Web-{3C863392-E0F8-4EAA-AEFD-1E028B89DBE5}" dt="2022-07-19T00:00:57.961" v="768"/>
      <pc:docMkLst>
        <pc:docMk/>
      </pc:docMkLst>
      <pc:sldChg chg="addSp delSp modSp modCm modNotes">
        <pc:chgData name="Otsuka, Kiana KT" userId="S::kiana.kt.otsuka@hawaii.gov::c0d88be2-a119-4ae6-bf18-015e3358847b" providerId="AD" clId="Web-{3C863392-E0F8-4EAA-AEFD-1E028B89DBE5}" dt="2022-07-19T00:00:57.961" v="768"/>
        <pc:sldMkLst>
          <pc:docMk/>
          <pc:sldMk cId="1437086853" sldId="540"/>
        </pc:sldMkLst>
        <pc:spChg chg="add del mod">
          <ac:chgData name="Otsuka, Kiana KT" userId="S::kiana.kt.otsuka@hawaii.gov::c0d88be2-a119-4ae6-bf18-015e3358847b" providerId="AD" clId="Web-{3C863392-E0F8-4EAA-AEFD-1E028B89DBE5}" dt="2022-07-18T23:31:33.294" v="4"/>
          <ac:spMkLst>
            <pc:docMk/>
            <pc:sldMk cId="1437086853" sldId="540"/>
            <ac:spMk id="3" creationId="{62462666-B7D3-529D-87CC-E9D823326B88}"/>
          </ac:spMkLst>
        </pc:spChg>
        <pc:spChg chg="add mod">
          <ac:chgData name="Otsuka, Kiana KT" userId="S::kiana.kt.otsuka@hawaii.gov::c0d88be2-a119-4ae6-bf18-015e3358847b" providerId="AD" clId="Web-{3C863392-E0F8-4EAA-AEFD-1E028B89DBE5}" dt="2022-07-18T23:32:32.575" v="12" actId="1076"/>
          <ac:spMkLst>
            <pc:docMk/>
            <pc:sldMk cId="1437086853" sldId="540"/>
            <ac:spMk id="10" creationId="{413832A5-6096-CF3A-B243-30A6127A44C6}"/>
          </ac:spMkLst>
        </pc:spChg>
        <pc:spChg chg="mod">
          <ac:chgData name="Otsuka, Kiana KT" userId="S::kiana.kt.otsuka@hawaii.gov::c0d88be2-a119-4ae6-bf18-015e3358847b" providerId="AD" clId="Web-{3C863392-E0F8-4EAA-AEFD-1E028B89DBE5}" dt="2022-07-18T23:40:48.829" v="67" actId="20577"/>
          <ac:spMkLst>
            <pc:docMk/>
            <pc:sldMk cId="1437086853" sldId="540"/>
            <ac:spMk id="24" creationId="{E8927D1D-40F1-49E5-AC2E-B30303EF4060}"/>
          </ac:spMkLst>
        </pc:spChg>
        <pc:picChg chg="add mod">
          <ac:chgData name="Otsuka, Kiana KT" userId="S::kiana.kt.otsuka@hawaii.gov::c0d88be2-a119-4ae6-bf18-015e3358847b" providerId="AD" clId="Web-{3C863392-E0F8-4EAA-AEFD-1E028B89DBE5}" dt="2022-07-18T23:34:31.670" v="19" actId="1076"/>
          <ac:picMkLst>
            <pc:docMk/>
            <pc:sldMk cId="1437086853" sldId="540"/>
            <ac:picMk id="5" creationId="{1FF1FBB2-48A8-7B50-D030-D20318A3C005}"/>
          </ac:picMkLst>
        </pc:picChg>
      </pc:sldChg>
    </pc:docChg>
  </pc:docChgLst>
</pc:chgInfo>
</file>

<file path=ppt/comments/modernComment_21C_55A83485.xml><?xml version="1.0" encoding="utf-8"?>
<p188:cmLst xmlns:a="http://schemas.openxmlformats.org/drawingml/2006/main" xmlns:r="http://schemas.openxmlformats.org/officeDocument/2006/relationships" xmlns:p188="http://schemas.microsoft.com/office/powerpoint/2018/8/main">
  <p188:cm id="{19D93A27-570A-455C-85DC-A9C581CA7E93}" authorId="{769FA80C-A1D6-BA4D-F0D5-F356501AA839}" created="2022-07-18T23:03:36.857">
    <ac:deMkLst xmlns:ac="http://schemas.microsoft.com/office/drawing/2013/main/command">
      <pc:docMk xmlns:pc="http://schemas.microsoft.com/office/powerpoint/2013/main/command"/>
      <pc:sldMk xmlns:pc="http://schemas.microsoft.com/office/powerpoint/2013/main/command" cId="1437086853" sldId="540"/>
      <ac:spMk id="24" creationId="{E8927D1D-40F1-49E5-AC2E-B30303EF4060}"/>
    </ac:deMkLst>
    <p188:replyLst>
      <p188:reply id="{2CA1EFA5-9E63-4F4D-946C-674B4D316373}" authorId="{C561FF71-23A0-654C-F649-E6E452717293}" created="2022-07-18T23:36:53.936">
        <p188:txBody>
          <a:bodyPr/>
          <a:lstStyle/>
          <a:p>
            <a:r>
              <a:rPr lang="en-US"/>
              <a:t>[@Laramee, Leah J]  have a look and let me know if you have any thoughts. I don't know the Commission well enough to know whether this is the sort of info they'd like to know.  I think I was planning to give a quick intro, this study is being funded by an OahuMPO grant using federal planning funds, with the Commission paying 20% of the project cost (I can give the whole cost if that's helpful), update of where we are (finished SOW and beginning work).  Anything else that's not on the slide, or anything you think needs to be added/taken off the slide.</a:t>
            </a:r>
          </a:p>
        </p188:txBody>
      </p188:reply>
      <p188:reply id="{F59F8401-A69C-4BAF-88C0-20A8E2F92C65}" authorId="{769FA80C-A1D6-BA4D-F0D5-F356501AA839}" created="2022-07-18T23:39:15.503">
        <p188:txBody>
          <a:bodyPr/>
          <a:lstStyle/>
          <a:p>
            <a:r>
              <a:rPr lang="en-US"/>
              <a:t>[@Otsuka, Kiana KT] Looks good but I thought we took off the utilization study? </a:t>
            </a:r>
          </a:p>
        </p188:txBody>
      </p188:reply>
      <p188:reply id="{6CBEE576-06D2-4DB4-A3F7-BB5384DC3A3C}" authorId="{C561FF71-23A0-654C-F649-E6E452717293}" created="2022-07-18T23:41:59.876">
        <p188:txBody>
          <a:bodyPr/>
          <a:lstStyle/>
          <a:p>
            <a:r>
              <a:rPr lang="en-US"/>
              <a:t>[@Laramee, Leah J] instead of an in-depth utilization analysis, we're doing a high level estimate of utilization rates.</a:t>
            </a:r>
          </a:p>
        </p188:txBody>
      </p188:reply>
      <p188:reply id="{5BCCD257-7BDA-4CB0-9500-61D6D2301CE2}" authorId="{769FA80C-A1D6-BA4D-F0D5-F356501AA839}" created="2022-07-19T00:38:12.112">
        <p188:txBody>
          <a:bodyPr/>
          <a:lstStyle/>
          <a:p>
            <a:r>
              <a:rPr lang="en-US"/>
              <a:t>Ok mahalo for clarifying</a:t>
            </a:r>
          </a:p>
        </p188:txBody>
      </p188:reply>
    </p188:replyLst>
    <p188:txBody>
      <a:bodyPr/>
      <a:lstStyle/>
      <a:p>
        <a:r>
          <a:rPr lang="en-US"/>
          <a:t>[@Otsuka, Kiana KT] This is your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auimagazine.net/na-wai-eh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0601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80% of Maui’s drinking water comes from the </a:t>
            </a:r>
            <a:r>
              <a:rPr lang="en-US">
                <a:hlinkClick r:id="rId3"/>
              </a:rPr>
              <a:t>Na Wai Eha watershed</a:t>
            </a:r>
            <a:r>
              <a:rPr lang="en-US"/>
              <a:t>, which is experiencing significant decreases in average annual rainfall.</a:t>
            </a:r>
          </a:p>
        </p:txBody>
      </p:sp>
    </p:spTree>
    <p:extLst>
      <p:ext uri="{BB962C8B-B14F-4D97-AF65-F5344CB8AC3E}">
        <p14:creationId xmlns:p14="http://schemas.microsoft.com/office/powerpoint/2010/main" val="308426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extLst>
      <p:ext uri="{BB962C8B-B14F-4D97-AF65-F5344CB8AC3E}">
        <p14:creationId xmlns:p14="http://schemas.microsoft.com/office/powerpoint/2010/main" val="162460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The Oahu Mobility Hub Study is being funded by an </a:t>
            </a:r>
            <a:r>
              <a:rPr lang="en-US" err="1"/>
              <a:t>OahuMPO</a:t>
            </a:r>
            <a:r>
              <a:rPr lang="en-US"/>
              <a:t> grant in collaboration with DOT and the HI Climate Commission. The study evaluates potential locations for mobility hubs on Oahu.  A mobility hub is a place where people can connect with multiple modes of transportation in a shared location.  It provides a physical space for the integration of modes like bikeshare, scooter share, </a:t>
            </a:r>
            <a:r>
              <a:rPr lang="en-US" err="1"/>
              <a:t>TheBus</a:t>
            </a:r>
            <a:r>
              <a:rPr lang="en-US"/>
              <a:t>, carshare, etc.  The study will conduct a parking inventory and utilization analysis, develop classifications and evaluation criteria for site selection, and implementation strategies to help pilot mobility hubs to provide more sustainable transportation options.  The scope of work and necessary paper work has been completed, and the project is kicking off later this week.</a:t>
            </a:r>
          </a:p>
        </p:txBody>
      </p:sp>
    </p:spTree>
    <p:extLst>
      <p:ext uri="{BB962C8B-B14F-4D97-AF65-F5344CB8AC3E}">
        <p14:creationId xmlns:p14="http://schemas.microsoft.com/office/powerpoint/2010/main" val="359023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The Hawaii Climate Change Commission, in coordination with the Office of Conservation and Coastal Lands with DLNR, Hawaii Department of Transportation, and Sea Grant, is contracting Sea Engineering to perform a feasibility assessment at Punaluu Beach Park of nature-based solutions to protect a critical section of Kamehameha Highway from flooding and erosion while also increasing resiliency to sea-level rise and coastal storms.</a:t>
            </a:r>
          </a:p>
          <a:p>
            <a:pPr marL="0" indent="0">
              <a:buNone/>
            </a:pPr>
            <a:endParaRPr lang="en-US"/>
          </a:p>
          <a:p>
            <a:pPr marL="0" indent="0">
              <a:buNone/>
            </a:pPr>
            <a:r>
              <a:rPr lang="en-US"/>
              <a:t>Shoreline erosion has narrowed the beach park such that shoreline vegetation is within fifty feet or less of the Kamehameha highway – threatening both the highway and community beach park. The park has ben identified as a key location for a demonstration project in protecting critical infrastructure, while also restoring and expanding a natural resource in the beach park to serve communities that use the park, as well as improve ecological resources.</a:t>
            </a:r>
          </a:p>
          <a:p>
            <a:pPr marL="0" indent="0">
              <a:buNone/>
            </a:pPr>
            <a:endParaRPr lang="en-US"/>
          </a:p>
          <a:p>
            <a:pPr marL="0" indent="0">
              <a:buNone/>
            </a:pPr>
            <a:r>
              <a:rPr lang="en-US"/>
              <a:t>On Tuesday, July 12, a team including OCCL, Sea Engineering consultants, Parks, a City representative, and the Climate Commission took a site visit to Kaawa and Punaluu Beach Parks. There was a clear juxtaposition in the situations between Kaawa, where the beach was highly eroded and the situation was more dire in threatening the highway, such that </a:t>
            </a:r>
            <a:r>
              <a:rPr lang="en-US" err="1"/>
              <a:t>reventments</a:t>
            </a:r>
            <a:r>
              <a:rPr lang="en-US"/>
              <a:t> were prioritize to protect the highway, versus Punaluu Beach Park, where although there was clear signs of erosion, the Beach Park was still a viable location for beach restoration as a strategy to protect the highway. In interviews with Parks representatives – both parks were well trafficked during peak recreational hours by visitors and residents. Punaluu was also identified as a source of high significance to local families, as it was where local residents scattered ashes of loved ones. </a:t>
            </a:r>
          </a:p>
          <a:p>
            <a:pPr marL="0" indent="0">
              <a:buNone/>
            </a:pPr>
            <a:endParaRPr lang="en-US"/>
          </a:p>
          <a:p>
            <a:pPr marL="0" indent="0">
              <a:buNone/>
            </a:pPr>
            <a:r>
              <a:rPr lang="en-US"/>
              <a:t>The </a:t>
            </a:r>
            <a:r>
              <a:rPr lang="en-US" err="1"/>
              <a:t>Punaluu</a:t>
            </a:r>
            <a:r>
              <a:rPr lang="en-US"/>
              <a:t> Beach Park restoration project is an ideal project for prioritizing and serving community values, protecting a valuable ecological and recreational resource, while protecting critical infrastructure.</a:t>
            </a:r>
          </a:p>
          <a:p>
            <a:pPr marL="0" indent="0">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As part of this feasibility assessment project, the State is also launching a community engagement plan to consult with local residents, beach users, and other relevant stakeholders to capture and report community priorities in conjunction with the feasibility assessment. The goals of the plan is to share information and increase public awareness of nature-based solutions to sea-level rise and other climate change impacts to coastal erosion, to consult with community to incorporate their priorities for </a:t>
            </a:r>
            <a:r>
              <a:rPr lang="en-US" err="1"/>
              <a:t>Punaluu</a:t>
            </a:r>
            <a:r>
              <a:rPr lang="en-US"/>
              <a:t>, and to enhance collaboration and communication overall, in order to build capacity for future coastal resilience projects to protect Hawaii’s communities. The Climate Commission is currently drafting out a community engagement scope of work, to be implemented during the feasibility assessment. </a:t>
            </a:r>
          </a:p>
          <a:p>
            <a:pPr marL="0" indent="0">
              <a:buNone/>
            </a:pPr>
            <a:endParaRPr lang="en-US" sz="1800" b="0" i="0" u="none" strike="noStrike">
              <a:solidFill>
                <a:srgbClr val="000000"/>
              </a:solidFill>
              <a:effectLst/>
              <a:latin typeface="Arial Narrow" panose="020B0606020202030204" pitchFamily="34" charset="0"/>
            </a:endParaRPr>
          </a:p>
          <a:p>
            <a:pPr marL="0" indent="0">
              <a:buNone/>
            </a:pPr>
            <a:r>
              <a:rPr lang="en-US" sz="1800" b="0" i="0" u="none" strike="noStrike">
                <a:solidFill>
                  <a:srgbClr val="000000"/>
                </a:solidFill>
                <a:effectLst/>
                <a:latin typeface="Arial Narrow" panose="020B0606020202030204" pitchFamily="34" charset="0"/>
              </a:rPr>
              <a:t>Partnerships, lessons learned, and methods employed through this project may be applied to many other vulnerable lengths of shorefront highway on </a:t>
            </a:r>
            <a:r>
              <a:rPr lang="en-US" sz="1800" b="0" i="0" u="none" strike="noStrike" err="1">
                <a:solidFill>
                  <a:srgbClr val="000000"/>
                </a:solidFill>
                <a:effectLst/>
                <a:latin typeface="Arial Narrow" panose="020B0606020202030204" pitchFamily="34" charset="0"/>
              </a:rPr>
              <a:t>Oʻahu</a:t>
            </a:r>
            <a:r>
              <a:rPr lang="en-US" sz="1800" b="0" i="0" u="none" strike="noStrike">
                <a:solidFill>
                  <a:srgbClr val="000000"/>
                </a:solidFill>
                <a:effectLst/>
                <a:latin typeface="Arial Narrow" panose="020B0606020202030204" pitchFamily="34" charset="0"/>
              </a:rPr>
              <a:t> and statewide. </a:t>
            </a:r>
            <a:endParaRPr lang="en-US"/>
          </a:p>
        </p:txBody>
      </p:sp>
    </p:spTree>
    <p:extLst>
      <p:ext uri="{BB962C8B-B14F-4D97-AF65-F5344CB8AC3E}">
        <p14:creationId xmlns:p14="http://schemas.microsoft.com/office/powerpoint/2010/main" val="348088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extLst>
      <p:ext uri="{BB962C8B-B14F-4D97-AF65-F5344CB8AC3E}">
        <p14:creationId xmlns:p14="http://schemas.microsoft.com/office/powerpoint/2010/main" val="108901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extLst>
      <p:ext uri="{BB962C8B-B14F-4D97-AF65-F5344CB8AC3E}">
        <p14:creationId xmlns:p14="http://schemas.microsoft.com/office/powerpoint/2010/main" val="293807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239521" y="3329940"/>
            <a:ext cx="6817360" cy="2527639"/>
          </a:xfrm>
        </p:spPr>
        <p:txBody>
          <a:bodyPr/>
          <a:lstStyle/>
          <a:p>
            <a:endParaRPr lang="en-US"/>
          </a:p>
          <a:p>
            <a:endParaRPr lang="en-US"/>
          </a:p>
        </p:txBody>
      </p:sp>
    </p:spTree>
    <p:extLst>
      <p:ext uri="{BB962C8B-B14F-4D97-AF65-F5344CB8AC3E}">
        <p14:creationId xmlns:p14="http://schemas.microsoft.com/office/powerpoint/2010/main" val="414385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mailto:Leah.J.Laramee@Hawaii.gov"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8.g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18/10/relationships/comments" Target="../comments/modernComment_21C_55A83485.xml"/><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4CFC6EA8-46DC-453C-9ABD-0C9C5B656847}"/>
              </a:ext>
            </a:extLst>
          </p:cNvPr>
          <p:cNvSpPr/>
          <p:nvPr/>
        </p:nvSpPr>
        <p:spPr>
          <a:xfrm>
            <a:off x="1697120" y="24092"/>
            <a:ext cx="5622052" cy="942117"/>
          </a:xfrm>
          <a:prstGeom prst="rect">
            <a:avLst/>
          </a:prstGeom>
        </p:spPr>
        <p:txBody>
          <a:bodyPr wrap="square" lIns="91440" tIns="45720" rIns="91440" bIns="45720" anchor="t">
            <a:spAutoFit/>
          </a:bodyPr>
          <a:lstStyle/>
          <a:p>
            <a:pPr>
              <a:lnSpc>
                <a:spcPct val="107000"/>
              </a:lnSpc>
              <a:spcAft>
                <a:spcPts val="600"/>
              </a:spcAft>
            </a:pPr>
            <a:r>
              <a:rPr lang="en-US" sz="2400" b="1">
                <a:solidFill>
                  <a:schemeClr val="accent5">
                    <a:lumMod val="75000"/>
                  </a:schemeClr>
                </a:solidFill>
                <a:latin typeface="Arial Narrow"/>
                <a:ea typeface="Calibri" panose="020F0502020204030204" pitchFamily="34" charset="0"/>
                <a:cs typeface="Times New Roman"/>
              </a:rPr>
              <a:t>Climate Ready Hawai</a:t>
            </a:r>
            <a:r>
              <a:rPr lang="haw-US" sz="2400" b="1">
                <a:solidFill>
                  <a:schemeClr val="accent5">
                    <a:lumMod val="75000"/>
                  </a:schemeClr>
                </a:solidFill>
                <a:latin typeface="Arial Narrow"/>
                <a:ea typeface="Calibri" panose="020F0502020204030204" pitchFamily="34" charset="0"/>
                <a:cs typeface="Times New Roman"/>
              </a:rPr>
              <a:t>ʻ</a:t>
            </a:r>
            <a:r>
              <a:rPr lang="en-US" sz="2400" b="1" err="1">
                <a:solidFill>
                  <a:schemeClr val="accent5">
                    <a:lumMod val="75000"/>
                  </a:schemeClr>
                </a:solidFill>
                <a:latin typeface="Arial Narrow"/>
                <a:ea typeface="Calibri" panose="020F0502020204030204" pitchFamily="34" charset="0"/>
                <a:cs typeface="Times New Roman"/>
              </a:rPr>
              <a:t>i</a:t>
            </a:r>
            <a:r>
              <a:rPr lang="en-US" sz="2400" b="1">
                <a:solidFill>
                  <a:schemeClr val="accent5">
                    <a:lumMod val="75000"/>
                  </a:schemeClr>
                </a:solidFill>
                <a:latin typeface="Arial Narrow"/>
                <a:ea typeface="Calibri" panose="020F0502020204030204" pitchFamily="34" charset="0"/>
                <a:cs typeface="Times New Roman"/>
              </a:rPr>
              <a:t>: Coordinator’s Update</a:t>
            </a:r>
          </a:p>
          <a:p>
            <a:pPr algn="ctr">
              <a:lnSpc>
                <a:spcPct val="107000"/>
              </a:lnSpc>
              <a:spcAft>
                <a:spcPts val="600"/>
              </a:spcAft>
            </a:pPr>
            <a:r>
              <a:rPr lang="en-US" sz="2400" b="1">
                <a:solidFill>
                  <a:schemeClr val="accent5">
                    <a:lumMod val="75000"/>
                  </a:schemeClr>
                </a:solidFill>
                <a:latin typeface="Arial Narrow"/>
                <a:ea typeface="Calibri" panose="020F0502020204030204" pitchFamily="34" charset="0"/>
                <a:cs typeface="Times New Roman"/>
              </a:rPr>
              <a:t>July 20, 2022 Meeting</a:t>
            </a:r>
            <a:endParaRPr lang="en-US" sz="2400">
              <a:solidFill>
                <a:schemeClr val="accent5">
                  <a:lumMod val="75000"/>
                </a:schemeClr>
              </a:solidFill>
              <a:latin typeface="Arial Narrow"/>
              <a:ea typeface="Calibri" panose="020F0502020204030204" pitchFamily="34" charset="0"/>
              <a:cs typeface="Times New Roman"/>
            </a:endParaRPr>
          </a:p>
        </p:txBody>
      </p:sp>
      <p:pic>
        <p:nvPicPr>
          <p:cNvPr id="1028" name="Picture 4">
            <a:extLst>
              <a:ext uri="{FF2B5EF4-FFF2-40B4-BE49-F238E27FC236}">
                <a16:creationId xmlns:a16="http://schemas.microsoft.com/office/drawing/2014/main" id="{8E8C8A9A-0C2B-4073-906E-C3E6D1D1B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 y="1722015"/>
            <a:ext cx="914400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andelabrum, kitchen appliance&#10;&#10;Description automatically generated">
            <a:extLst>
              <a:ext uri="{FF2B5EF4-FFF2-40B4-BE49-F238E27FC236}">
                <a16:creationId xmlns:a16="http://schemas.microsoft.com/office/drawing/2014/main" id="{1C89E8C8-B628-4A2D-A56A-B1A1DD36C705}"/>
              </a:ext>
            </a:extLst>
          </p:cNvPr>
          <p:cNvPicPr/>
          <p:nvPr/>
        </p:nvPicPr>
        <p:blipFill rotWithShape="1">
          <a:blip r:embed="rId4">
            <a:extLst>
              <a:ext uri="{28A0092B-C50C-407E-A947-70E740481C1C}">
                <a14:useLocalDpi xmlns:a14="http://schemas.microsoft.com/office/drawing/2010/main" val="0"/>
              </a:ext>
            </a:extLst>
          </a:blip>
          <a:srcRect t="15120" b="73173"/>
          <a:stretch/>
        </p:blipFill>
        <p:spPr bwMode="auto">
          <a:xfrm>
            <a:off x="7424" y="1050306"/>
            <a:ext cx="9139051" cy="255274"/>
          </a:xfrm>
          <a:prstGeom prst="rect">
            <a:avLst/>
          </a:prstGeom>
          <a:ln>
            <a:noFill/>
          </a:ln>
          <a:extLst>
            <a:ext uri="{53640926-AAD7-44D8-BBD7-CCE9431645EC}">
              <a14:shadowObscured xmlns:a14="http://schemas.microsoft.com/office/drawing/2010/main"/>
            </a:ext>
          </a:extLst>
        </p:spPr>
      </p:pic>
      <p:pic>
        <p:nvPicPr>
          <p:cNvPr id="12" name="Picture 11" descr="A picture containing text, candelabrum, kitchen appliance&#10;&#10;Description automatically generated">
            <a:extLst>
              <a:ext uri="{FF2B5EF4-FFF2-40B4-BE49-F238E27FC236}">
                <a16:creationId xmlns:a16="http://schemas.microsoft.com/office/drawing/2014/main" id="{1A52BE60-B377-4ED3-AC7A-57E8BE0DEDD8}"/>
              </a:ext>
            </a:extLst>
          </p:cNvPr>
          <p:cNvPicPr/>
          <p:nvPr/>
        </p:nvPicPr>
        <p:blipFill rotWithShape="1">
          <a:blip r:embed="rId4">
            <a:extLst>
              <a:ext uri="{28A0092B-C50C-407E-A947-70E740481C1C}">
                <a14:useLocalDpi xmlns:a14="http://schemas.microsoft.com/office/drawing/2010/main" val="0"/>
              </a:ext>
            </a:extLst>
          </a:blip>
          <a:srcRect t="15120" b="73173"/>
          <a:stretch/>
        </p:blipFill>
        <p:spPr bwMode="auto">
          <a:xfrm>
            <a:off x="7424" y="4574673"/>
            <a:ext cx="9139051" cy="2552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7146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968B41-908D-4BCA-ADA8-89A1AB694BE5}"/>
              </a:ext>
            </a:extLst>
          </p:cNvPr>
          <p:cNvSpPr/>
          <p:nvPr/>
        </p:nvSpPr>
        <p:spPr>
          <a:xfrm>
            <a:off x="3254712" y="237798"/>
            <a:ext cx="3097156" cy="584775"/>
          </a:xfrm>
          <a:prstGeom prst="rect">
            <a:avLst/>
          </a:prstGeom>
        </p:spPr>
        <p:txBody>
          <a:bodyPr wrap="square" lIns="91440" tIns="45720" rIns="91440" bIns="45720" anchor="t">
            <a:spAutoFit/>
          </a:bodyPr>
          <a:lstStyle/>
          <a:p>
            <a:pPr>
              <a:spcBef>
                <a:spcPts val="600"/>
              </a:spcBef>
              <a:buClr>
                <a:srgbClr val="00717D"/>
              </a:buClr>
            </a:pPr>
            <a:endParaRPr lang="en-US" sz="1800" b="1">
              <a:solidFill>
                <a:srgbClr val="00717D"/>
              </a:solidFill>
              <a:latin typeface="Arial Narrow" panose="020B0604020202020204" pitchFamily="34" charset="0"/>
              <a:cs typeface="Arial Narrow" panose="020B0604020202020204" pitchFamily="34" charset="0"/>
            </a:endParaRPr>
          </a:p>
          <a:p>
            <a:pPr>
              <a:buClr>
                <a:srgbClr val="00717D"/>
              </a:buClr>
            </a:pPr>
            <a:endParaRPr lang="en-US">
              <a:solidFill>
                <a:schemeClr val="tx1"/>
              </a:solidFill>
              <a:latin typeface="Arial Narrow" panose="020B0604020202020204" pitchFamily="34" charset="0"/>
              <a:cs typeface="Arial Narrow" panose="020B0604020202020204" pitchFamily="34" charset="0"/>
            </a:endParaRPr>
          </a:p>
        </p:txBody>
      </p:sp>
      <p:pic>
        <p:nvPicPr>
          <p:cNvPr id="11" name="Picture 10" descr="A picture containing text, candelabrum, kitchen appliance&#10;&#10;Description automatically generated">
            <a:extLst>
              <a:ext uri="{FF2B5EF4-FFF2-40B4-BE49-F238E27FC236}">
                <a16:creationId xmlns:a16="http://schemas.microsoft.com/office/drawing/2014/main" id="{DC7D42A6-BB80-4EB3-9945-BCD15E39E461}"/>
              </a:ext>
            </a:extLst>
          </p:cNvPr>
          <p:cNvPicPr/>
          <p:nvPr/>
        </p:nvPicPr>
        <p:blipFill rotWithShape="1">
          <a:blip r:embed="rId2">
            <a:extLst>
              <a:ext uri="{28A0092B-C50C-407E-A947-70E740481C1C}">
                <a14:useLocalDpi xmlns:a14="http://schemas.microsoft.com/office/drawing/2010/main" val="0"/>
              </a:ext>
            </a:extLst>
          </a:blip>
          <a:srcRect t="15120" b="73173"/>
          <a:stretch/>
        </p:blipFill>
        <p:spPr bwMode="auto">
          <a:xfrm>
            <a:off x="2475" y="1161204"/>
            <a:ext cx="9139051" cy="255274"/>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4CDBBB1A-033A-4D1D-A322-188922BBD295}"/>
              </a:ext>
            </a:extLst>
          </p:cNvPr>
          <p:cNvSpPr/>
          <p:nvPr/>
        </p:nvSpPr>
        <p:spPr>
          <a:xfrm>
            <a:off x="45508" y="4836846"/>
            <a:ext cx="3940912" cy="398058"/>
          </a:xfrm>
          <a:prstGeom prst="rect">
            <a:avLst/>
          </a:prstGeom>
        </p:spPr>
        <p:txBody>
          <a:bodyPr wrap="square" lIns="91440" tIns="45720" rIns="91440" bIns="45720" anchor="t">
            <a:spAutoFit/>
          </a:bodyPr>
          <a:lstStyle/>
          <a:p>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Climate Ready Hawai</a:t>
            </a:r>
            <a:r>
              <a:rPr lang="haw-US" sz="1000" b="1">
                <a:solidFill>
                  <a:schemeClr val="accent5">
                    <a:lumMod val="75000"/>
                  </a:schemeClr>
                </a:solidFill>
                <a:latin typeface="Arial Narrow"/>
                <a:ea typeface="Calibri" panose="020F0502020204030204" pitchFamily="34" charset="0"/>
                <a:cs typeface="Times New Roman" panose="02020603050405020304" pitchFamily="18" charset="0"/>
              </a:rPr>
              <a:t>ʻ</a:t>
            </a:r>
            <a:r>
              <a:rPr lang="en-US" sz="1000" b="1" err="1">
                <a:solidFill>
                  <a:schemeClr val="accent5">
                    <a:lumMod val="75000"/>
                  </a:schemeClr>
                </a:solidFill>
                <a:latin typeface="Arial Narrow"/>
                <a:ea typeface="Calibri" panose="020F0502020204030204" pitchFamily="34" charset="0"/>
                <a:cs typeface="Times New Roman" panose="02020603050405020304" pitchFamily="18" charset="0"/>
              </a:rPr>
              <a:t>i</a:t>
            </a:r>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 Coordinator’s Update. July 20, 2022 Meeting</a:t>
            </a:r>
            <a:endParaRPr lang="en-US" sz="1000">
              <a:solidFill>
                <a:schemeClr val="accent5">
                  <a:lumMod val="75000"/>
                </a:schemeClr>
              </a:solidFill>
              <a:ea typeface="Calibri" panose="020F0502020204030204" pitchFamily="34" charset="0"/>
            </a:endParaRPr>
          </a:p>
          <a:p>
            <a:pPr>
              <a:lnSpc>
                <a:spcPct val="107000"/>
              </a:lnSpc>
              <a:spcAft>
                <a:spcPts val="600"/>
              </a:spcAft>
            </a:pPr>
            <a:endParaRPr lang="en-US" sz="1000" b="1">
              <a:solidFill>
                <a:schemeClr val="accent5">
                  <a:lumMod val="75000"/>
                </a:schemeClr>
              </a:solidFill>
              <a:latin typeface="Arial Narrow"/>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A74EB0F-322A-4DBE-B45B-D963CA7A39A1}"/>
              </a:ext>
            </a:extLst>
          </p:cNvPr>
          <p:cNvSpPr txBox="1"/>
          <p:nvPr/>
        </p:nvSpPr>
        <p:spPr>
          <a:xfrm>
            <a:off x="3622089" y="1496907"/>
            <a:ext cx="5041004" cy="584775"/>
          </a:xfrm>
          <a:prstGeom prst="rect">
            <a:avLst/>
          </a:prstGeom>
          <a:noFill/>
        </p:spPr>
        <p:txBody>
          <a:bodyPr wrap="square">
            <a:spAutoFit/>
          </a:bodyPr>
          <a:lstStyle/>
          <a:p>
            <a:endParaRPr lang="en-US" sz="1600" b="1">
              <a:solidFill>
                <a:srgbClr val="00717D"/>
              </a:solidFill>
              <a:latin typeface="Arial Narrow" panose="020B0606020202030204" pitchFamily="34" charset="0"/>
              <a:cs typeface="Arial Narrow" panose="020B0604020202020204" pitchFamily="34" charset="0"/>
            </a:endParaRPr>
          </a:p>
          <a:p>
            <a:endParaRPr lang="haw-US" sz="1600" b="1">
              <a:solidFill>
                <a:srgbClr val="00717D"/>
              </a:solidFill>
              <a:latin typeface="Arial Narrow" panose="020B060602020203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81F62298-232D-3FE4-600E-24F60B51CBB2}"/>
              </a:ext>
            </a:extLst>
          </p:cNvPr>
          <p:cNvSpPr/>
          <p:nvPr/>
        </p:nvSpPr>
        <p:spPr>
          <a:xfrm>
            <a:off x="1238510" y="96343"/>
            <a:ext cx="6287198" cy="1585049"/>
          </a:xfrm>
          <a:prstGeom prst="rect">
            <a:avLst/>
          </a:prstGeom>
        </p:spPr>
        <p:txBody>
          <a:bodyPr wrap="square" lIns="91440" tIns="45720" rIns="91440" bIns="45720" anchor="t">
            <a:spAutoFit/>
          </a:bodyPr>
          <a:lstStyle/>
          <a:p>
            <a:pPr>
              <a:buClr>
                <a:srgbClr val="00717D"/>
              </a:buClr>
            </a:pPr>
            <a:r>
              <a:rPr lang="en-US" sz="3200" b="1">
                <a:solidFill>
                  <a:srgbClr val="00717D"/>
                </a:solidFill>
                <a:latin typeface="Arial Narrow"/>
                <a:cs typeface="Arial Narrow" panose="020B0604020202020204" pitchFamily="34" charset="0"/>
              </a:rPr>
              <a:t>Hawai</a:t>
            </a:r>
            <a:r>
              <a:rPr lang="haw-US" sz="3200" b="1">
                <a:solidFill>
                  <a:schemeClr val="accent5">
                    <a:lumMod val="75000"/>
                  </a:schemeClr>
                </a:solidFill>
                <a:latin typeface="Arial Narrow"/>
                <a:cs typeface="Arial Narrow" panose="020B0604020202020204" pitchFamily="34" charset="0"/>
              </a:rPr>
              <a:t>ʻ</a:t>
            </a:r>
            <a:r>
              <a:rPr lang="en-US" sz="3200" b="1" err="1">
                <a:solidFill>
                  <a:schemeClr val="accent5">
                    <a:lumMod val="75000"/>
                  </a:schemeClr>
                </a:solidFill>
                <a:latin typeface="Arial Narrow"/>
                <a:cs typeface="Arial Narrow" panose="020B0604020202020204" pitchFamily="34" charset="0"/>
              </a:rPr>
              <a:t>i</a:t>
            </a:r>
            <a:r>
              <a:rPr lang="en-US" sz="3200" b="1">
                <a:solidFill>
                  <a:srgbClr val="00717D"/>
                </a:solidFill>
                <a:latin typeface="Arial Narrow"/>
                <a:cs typeface="Arial Narrow" panose="020B0604020202020204" pitchFamily="34" charset="0"/>
              </a:rPr>
              <a:t> Conservation Conference</a:t>
            </a:r>
            <a:endParaRPr lang="en-US" sz="3200" b="1">
              <a:solidFill>
                <a:srgbClr val="00717D"/>
              </a:solidFill>
              <a:latin typeface="Arial Narrow" panose="020B0606020202030204" pitchFamily="34" charset="0"/>
              <a:cs typeface="Arial Narrow" panose="020B0604020202020204" pitchFamily="34" charset="0"/>
            </a:endParaRPr>
          </a:p>
          <a:p>
            <a:pPr algn="ctr"/>
            <a:r>
              <a:rPr lang="en-US" sz="2400" err="1">
                <a:solidFill>
                  <a:srgbClr val="00717D"/>
                </a:solidFill>
              </a:rPr>
              <a:t>Kākoʻo</a:t>
            </a:r>
            <a:r>
              <a:rPr lang="en-US" sz="2400">
                <a:solidFill>
                  <a:srgbClr val="00717D"/>
                </a:solidFill>
              </a:rPr>
              <a:t> </a:t>
            </a:r>
            <a:r>
              <a:rPr lang="en-US" sz="2400" err="1">
                <a:solidFill>
                  <a:srgbClr val="00717D"/>
                </a:solidFill>
              </a:rPr>
              <a:t>Aniau</a:t>
            </a:r>
            <a:r>
              <a:rPr lang="en-US" sz="3200"/>
              <a:t> </a:t>
            </a:r>
            <a:r>
              <a:rPr lang="en-US" sz="3200" b="1">
                <a:solidFill>
                  <a:srgbClr val="00717D"/>
                </a:solidFill>
                <a:latin typeface="Arial Narrow"/>
                <a:cs typeface="Arial Narrow" panose="020B0604020202020204" pitchFamily="34" charset="0"/>
              </a:rPr>
              <a:t> </a:t>
            </a:r>
          </a:p>
          <a:p>
            <a:pPr>
              <a:spcBef>
                <a:spcPts val="600"/>
              </a:spcBef>
              <a:buClr>
                <a:srgbClr val="00717D"/>
              </a:buClr>
            </a:pPr>
            <a:endParaRPr lang="haw-US" sz="2800" b="1">
              <a:solidFill>
                <a:srgbClr val="00717D"/>
              </a:solidFill>
              <a:latin typeface="Arial Narrow" panose="020B060602020203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0DAA462D-D443-07F8-0D53-EC9E31D59A8B}"/>
              </a:ext>
            </a:extLst>
          </p:cNvPr>
          <p:cNvSpPr txBox="1"/>
          <p:nvPr/>
        </p:nvSpPr>
        <p:spPr>
          <a:xfrm>
            <a:off x="192882" y="1564481"/>
            <a:ext cx="6843712"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rPr>
              <a:t>Thursday, 21 July, 2022</a:t>
            </a:r>
          </a:p>
          <a:p>
            <a:endParaRPr lang="en-US">
              <a:ea typeface="Roboto"/>
            </a:endParaRPr>
          </a:p>
          <a:p>
            <a:r>
              <a:rPr lang="en-US">
                <a:ea typeface="Roboto"/>
              </a:rPr>
              <a:t>8:00-10:00am </a:t>
            </a:r>
            <a:endParaRPr lang="en-US"/>
          </a:p>
          <a:p>
            <a:endParaRPr lang="en-US">
              <a:latin typeface="Roboto"/>
              <a:ea typeface="Roboto"/>
            </a:endParaRPr>
          </a:p>
          <a:p>
            <a:r>
              <a:rPr lang="en-US">
                <a:latin typeface="Roboto"/>
                <a:ea typeface="Roboto"/>
              </a:rPr>
              <a:t>Synergizing climate mitigation and adaptation in Hawaiʻi</a:t>
            </a:r>
            <a:endParaRPr lang="en-US"/>
          </a:p>
          <a:p>
            <a:endParaRPr lang="en-US">
              <a:latin typeface="Roboto"/>
              <a:ea typeface="Roboto"/>
            </a:endParaRPr>
          </a:p>
          <a:p>
            <a:r>
              <a:rPr lang="en-US">
                <a:latin typeface="Roboto"/>
                <a:ea typeface="Roboto"/>
              </a:rPr>
              <a:t>Hawaiʻi Conservation Alliance</a:t>
            </a:r>
          </a:p>
          <a:p>
            <a:r>
              <a:rPr lang="en-US">
                <a:latin typeface="Roboto"/>
                <a:ea typeface="Roboto"/>
              </a:rPr>
              <a:t>USDA Forest Service</a:t>
            </a:r>
            <a:endParaRPr lang="en-US"/>
          </a:p>
          <a:p>
            <a:endParaRPr lang="en-US">
              <a:ea typeface="Roboto"/>
            </a:endParaRPr>
          </a:p>
          <a:p>
            <a:r>
              <a:rPr lang="en-US"/>
              <a:t>Seek ideas and input on how to better coordinate knowledge exchange. </a:t>
            </a:r>
          </a:p>
          <a:p>
            <a:endParaRPr lang="en-US"/>
          </a:p>
          <a:p>
            <a:r>
              <a:rPr lang="en-US"/>
              <a:t>Goal is to create a coordinating structure for Hawaiʻi that serves the diverse organizations that engage in climate adaptation and mitigation. </a:t>
            </a:r>
          </a:p>
          <a:p>
            <a:endParaRPr lang="en-US"/>
          </a:p>
          <a:p>
            <a:endParaRPr lang="en-US"/>
          </a:p>
          <a:p>
            <a:endParaRPr lang="en-US">
              <a:latin typeface="Roboto"/>
              <a:ea typeface="Roboto"/>
            </a:endParaRPr>
          </a:p>
          <a:p>
            <a:endParaRPr lang="en-US">
              <a:latin typeface="Roboto"/>
              <a:ea typeface="Roboto"/>
            </a:endParaRPr>
          </a:p>
        </p:txBody>
      </p:sp>
    </p:spTree>
    <p:extLst>
      <p:ext uri="{BB962C8B-B14F-4D97-AF65-F5344CB8AC3E}">
        <p14:creationId xmlns:p14="http://schemas.microsoft.com/office/powerpoint/2010/main" val="144550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1" name="Picture 30" descr="A picture containing text, candelabrum, kitchen appliance&#10;&#10;Description automatically generated">
            <a:extLst>
              <a:ext uri="{FF2B5EF4-FFF2-40B4-BE49-F238E27FC236}">
                <a16:creationId xmlns:a16="http://schemas.microsoft.com/office/drawing/2014/main" id="{2E42B5D6-9A0D-4B45-8F5C-22385869478E}"/>
              </a:ext>
            </a:extLst>
          </p:cNvPr>
          <p:cNvPicPr/>
          <p:nvPr/>
        </p:nvPicPr>
        <p:blipFill rotWithShape="1">
          <a:blip r:embed="rId3">
            <a:extLst>
              <a:ext uri="{28A0092B-C50C-407E-A947-70E740481C1C}">
                <a14:useLocalDpi xmlns:a14="http://schemas.microsoft.com/office/drawing/2010/main" val="0"/>
              </a:ext>
            </a:extLst>
          </a:blip>
          <a:srcRect t="15120" b="73173"/>
          <a:stretch/>
        </p:blipFill>
        <p:spPr bwMode="auto">
          <a:xfrm>
            <a:off x="2475" y="799693"/>
            <a:ext cx="9139051" cy="255274"/>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5A8AA69-BBCB-4A6A-A050-009F34FE82F6}"/>
              </a:ext>
            </a:extLst>
          </p:cNvPr>
          <p:cNvSpPr/>
          <p:nvPr/>
        </p:nvSpPr>
        <p:spPr>
          <a:xfrm>
            <a:off x="2160053" y="96343"/>
            <a:ext cx="4229799" cy="1092607"/>
          </a:xfrm>
          <a:prstGeom prst="rect">
            <a:avLst/>
          </a:prstGeom>
        </p:spPr>
        <p:txBody>
          <a:bodyPr wrap="square" lIns="91440" tIns="45720" rIns="91440" bIns="45720" anchor="t">
            <a:spAutoFit/>
          </a:bodyPr>
          <a:lstStyle/>
          <a:p>
            <a:pPr>
              <a:buClr>
                <a:srgbClr val="00717D"/>
              </a:buClr>
            </a:pPr>
            <a:r>
              <a:rPr lang="en-US" sz="3200" b="1">
                <a:solidFill>
                  <a:srgbClr val="00717D"/>
                </a:solidFill>
                <a:latin typeface="Arial Narrow"/>
                <a:cs typeface="Arial Narrow" panose="020B0604020202020204" pitchFamily="34" charset="0"/>
              </a:rPr>
              <a:t>New Meeting Date! </a:t>
            </a:r>
            <a:endParaRPr lang="en-US" sz="3200" b="1">
              <a:solidFill>
                <a:srgbClr val="00717D"/>
              </a:solidFill>
              <a:latin typeface="Arial Narrow" panose="020B0606020202030204" pitchFamily="34" charset="0"/>
              <a:cs typeface="Arial Narrow" panose="020B0604020202020204" pitchFamily="34" charset="0"/>
            </a:endParaRPr>
          </a:p>
          <a:p>
            <a:pPr>
              <a:spcBef>
                <a:spcPts val="600"/>
              </a:spcBef>
              <a:buClr>
                <a:srgbClr val="00717D"/>
              </a:buClr>
            </a:pPr>
            <a:endParaRPr lang="haw-US" sz="2800" b="1">
              <a:solidFill>
                <a:srgbClr val="00717D"/>
              </a:solidFill>
              <a:latin typeface="Arial Narrow" panose="020B0606020202030204" pitchFamily="34" charset="0"/>
              <a:cs typeface="Arial Narrow" panose="020B0604020202020204" pitchFamily="34" charset="0"/>
            </a:endParaRPr>
          </a:p>
        </p:txBody>
      </p:sp>
      <p:sp>
        <p:nvSpPr>
          <p:cNvPr id="22" name="Rectangle 21">
            <a:extLst>
              <a:ext uri="{FF2B5EF4-FFF2-40B4-BE49-F238E27FC236}">
                <a16:creationId xmlns:a16="http://schemas.microsoft.com/office/drawing/2014/main" id="{E49B61B3-24C8-4188-B602-E119D8FEC079}"/>
              </a:ext>
            </a:extLst>
          </p:cNvPr>
          <p:cNvSpPr/>
          <p:nvPr/>
        </p:nvSpPr>
        <p:spPr>
          <a:xfrm>
            <a:off x="45508" y="4836846"/>
            <a:ext cx="3862331" cy="398058"/>
          </a:xfrm>
          <a:prstGeom prst="rect">
            <a:avLst/>
          </a:prstGeom>
        </p:spPr>
        <p:txBody>
          <a:bodyPr wrap="square" lIns="91440" tIns="45720" rIns="91440" bIns="45720" anchor="t">
            <a:spAutoFit/>
          </a:bodyPr>
          <a:lstStyle/>
          <a:p>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Climate Ready Hawai</a:t>
            </a:r>
            <a:r>
              <a:rPr lang="haw-US" sz="1000" b="1">
                <a:solidFill>
                  <a:schemeClr val="accent5">
                    <a:lumMod val="75000"/>
                  </a:schemeClr>
                </a:solidFill>
                <a:latin typeface="Arial Narrow"/>
                <a:ea typeface="Calibri" panose="020F0502020204030204" pitchFamily="34" charset="0"/>
                <a:cs typeface="Times New Roman" panose="02020603050405020304" pitchFamily="18" charset="0"/>
              </a:rPr>
              <a:t>ʻ</a:t>
            </a:r>
            <a:r>
              <a:rPr lang="en-US" sz="1000" b="1" err="1">
                <a:solidFill>
                  <a:schemeClr val="accent5">
                    <a:lumMod val="75000"/>
                  </a:schemeClr>
                </a:solidFill>
                <a:latin typeface="Arial Narrow"/>
                <a:ea typeface="Calibri" panose="020F0502020204030204" pitchFamily="34" charset="0"/>
                <a:cs typeface="Times New Roman" panose="02020603050405020304" pitchFamily="18" charset="0"/>
              </a:rPr>
              <a:t>i</a:t>
            </a:r>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 Coordinator’s Update. July 20, 2022 Meeting</a:t>
            </a:r>
            <a:endParaRPr lang="en-US" sz="1000">
              <a:solidFill>
                <a:schemeClr val="accent5">
                  <a:lumMod val="75000"/>
                </a:schemeClr>
              </a:solidFill>
              <a:ea typeface="Calibri" panose="020F0502020204030204" pitchFamily="34" charset="0"/>
            </a:endParaRPr>
          </a:p>
          <a:p>
            <a:pPr>
              <a:lnSpc>
                <a:spcPct val="107000"/>
              </a:lnSpc>
              <a:spcAft>
                <a:spcPts val="600"/>
              </a:spcAft>
            </a:pPr>
            <a:endParaRPr lang="en-US" sz="1000" b="1">
              <a:solidFill>
                <a:schemeClr val="accent5">
                  <a:lumMod val="75000"/>
                </a:schemeClr>
              </a:solidFill>
              <a:latin typeface="Arial Narrow"/>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A5419206-341D-454E-980B-0C4A4D1450D9}"/>
              </a:ext>
            </a:extLst>
          </p:cNvPr>
          <p:cNvSpPr txBox="1"/>
          <p:nvPr/>
        </p:nvSpPr>
        <p:spPr>
          <a:xfrm>
            <a:off x="45508" y="1188950"/>
            <a:ext cx="8759825" cy="5802038"/>
          </a:xfrm>
          <a:prstGeom prst="rect">
            <a:avLst/>
          </a:prstGeom>
          <a:noFill/>
        </p:spPr>
        <p:txBody>
          <a:bodyPr wrap="square" lIns="91440" tIns="45720" rIns="91440" bIns="45720" anchor="t">
            <a:spAutoFit/>
          </a:bodyPr>
          <a:lstStyle/>
          <a:p>
            <a:pPr algn="ctr" fontAlgn="base">
              <a:lnSpc>
                <a:spcPct val="107000"/>
              </a:lnSpc>
            </a:pPr>
            <a:r>
              <a:rPr lang="en-US" sz="6000" b="1">
                <a:solidFill>
                  <a:schemeClr val="accent5">
                    <a:lumMod val="75000"/>
                  </a:schemeClr>
                </a:solidFill>
                <a:latin typeface="Arial Narrow"/>
                <a:ea typeface="Calibri" panose="020F0502020204030204" pitchFamily="34" charset="0"/>
                <a:cs typeface="Times New Roman"/>
              </a:rPr>
              <a:t>October 19, 2022</a:t>
            </a:r>
            <a:endParaRPr lang="en-US" sz="6000" b="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endParaRPr>
          </a:p>
          <a:p>
            <a:pPr algn="ctr">
              <a:lnSpc>
                <a:spcPct val="107000"/>
              </a:lnSpc>
            </a:pPr>
            <a:endParaRPr lang="en-US" sz="6000" b="1">
              <a:solidFill>
                <a:schemeClr val="accent5">
                  <a:lumMod val="75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algn="ctr">
              <a:lnSpc>
                <a:spcPct val="107000"/>
              </a:lnSpc>
            </a:pPr>
            <a:endParaRPr lang="en-US" sz="6000" b="1">
              <a:solidFill>
                <a:schemeClr val="accent5">
                  <a:lumMod val="7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p>
            <a:pPr fontAlgn="base">
              <a:lnSpc>
                <a:spcPct val="107000"/>
              </a:lnSpc>
            </a:pPr>
            <a:endParaRPr lang="en-US" b="1">
              <a:solidFill>
                <a:srgbClr val="00717D"/>
              </a:solidFill>
              <a:latin typeface="Arial Narrow" panose="020B0606020202030204" pitchFamily="34" charset="0"/>
              <a:ea typeface="Times New Roman" panose="02020603050405020304" pitchFamily="18" charset="0"/>
              <a:cs typeface="Times New Roman" panose="02020603050405020304" pitchFamily="18"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p:txBody>
      </p:sp>
      <p:pic>
        <p:nvPicPr>
          <p:cNvPr id="29" name="Graphic 28" descr="Rainforest with solid fill">
            <a:extLst>
              <a:ext uri="{FF2B5EF4-FFF2-40B4-BE49-F238E27FC236}">
                <a16:creationId xmlns:a16="http://schemas.microsoft.com/office/drawing/2014/main" id="{DF230A80-630F-46E9-AD92-913C706F7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3531" y="182432"/>
            <a:ext cx="482682" cy="482682"/>
          </a:xfrm>
          <a:prstGeom prst="rect">
            <a:avLst/>
          </a:prstGeom>
        </p:spPr>
      </p:pic>
    </p:spTree>
    <p:extLst>
      <p:ext uri="{BB962C8B-B14F-4D97-AF65-F5344CB8AC3E}">
        <p14:creationId xmlns:p14="http://schemas.microsoft.com/office/powerpoint/2010/main" val="129111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p:nvPr/>
        </p:nvSpPr>
        <p:spPr>
          <a:xfrm>
            <a:off x="5557754" y="3547362"/>
            <a:ext cx="54164" cy="238765"/>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marL="180802" indent="-180802" defTabSz="241069">
              <a:defRPr sz="1600">
                <a:solidFill>
                  <a:srgbClr val="53585F"/>
                </a:solidFill>
              </a:defRPr>
            </a:pPr>
            <a:endParaRPr sz="1200"/>
          </a:p>
        </p:txBody>
      </p:sp>
      <p:sp>
        <p:nvSpPr>
          <p:cNvPr id="201" name="Shape 201"/>
          <p:cNvSpPr/>
          <p:nvPr/>
        </p:nvSpPr>
        <p:spPr>
          <a:xfrm>
            <a:off x="3255885" y="3621975"/>
            <a:ext cx="785069" cy="529742"/>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marL="180802" indent="-180802" defTabSz="241069">
              <a:lnSpc>
                <a:spcPct val="120000"/>
              </a:lnSpc>
              <a:defRPr sz="1800" b="1">
                <a:solidFill>
                  <a:srgbClr val="FFFFFF"/>
                </a:solidFill>
                <a:latin typeface="Helvetica"/>
                <a:ea typeface="Helvetica"/>
                <a:cs typeface="Helvetica"/>
                <a:sym typeface="Helvetica"/>
              </a:defRPr>
            </a:pPr>
            <a:r>
              <a:rPr sz="1350"/>
              <a:t>Sep–Dec</a:t>
            </a:r>
          </a:p>
          <a:p>
            <a:pPr marL="180802" indent="-180802" defTabSz="241069">
              <a:lnSpc>
                <a:spcPct val="120000"/>
              </a:lnSpc>
              <a:defRPr sz="1800" b="1">
                <a:solidFill>
                  <a:srgbClr val="FFFFFF"/>
                </a:solidFill>
                <a:latin typeface="Helvetica"/>
                <a:ea typeface="Helvetica"/>
                <a:cs typeface="Helvetica"/>
                <a:sym typeface="Helvetica"/>
              </a:defRPr>
            </a:pPr>
            <a:r>
              <a:rPr sz="1350"/>
              <a:t>2017</a:t>
            </a:r>
          </a:p>
        </p:txBody>
      </p:sp>
      <p:sp>
        <p:nvSpPr>
          <p:cNvPr id="202" name="Shape 202"/>
          <p:cNvSpPr/>
          <p:nvPr/>
        </p:nvSpPr>
        <p:spPr>
          <a:xfrm>
            <a:off x="3648825" y="1578170"/>
            <a:ext cx="701712" cy="476972"/>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marL="180802" indent="-180802" defTabSz="241069">
              <a:lnSpc>
                <a:spcPct val="120000"/>
              </a:lnSpc>
              <a:defRPr sz="1800" b="1">
                <a:solidFill>
                  <a:srgbClr val="FFFFFF"/>
                </a:solidFill>
                <a:latin typeface="Helvetica"/>
                <a:ea typeface="Helvetica"/>
                <a:cs typeface="Helvetica"/>
                <a:sym typeface="Helvetica"/>
              </a:defRPr>
            </a:pPr>
            <a:r>
              <a:rPr sz="1200"/>
              <a:t>Jan–May</a:t>
            </a:r>
          </a:p>
          <a:p>
            <a:pPr marL="180802" indent="-180802" defTabSz="241069">
              <a:lnSpc>
                <a:spcPct val="120000"/>
              </a:lnSpc>
              <a:defRPr sz="1800" b="1">
                <a:solidFill>
                  <a:srgbClr val="FFFFFF"/>
                </a:solidFill>
                <a:latin typeface="Helvetica"/>
                <a:ea typeface="Helvetica"/>
                <a:cs typeface="Helvetica"/>
                <a:sym typeface="Helvetica"/>
              </a:defRPr>
            </a:pPr>
            <a:r>
              <a:rPr sz="1200"/>
              <a:t>2018</a:t>
            </a:r>
          </a:p>
        </p:txBody>
      </p:sp>
      <p:sp>
        <p:nvSpPr>
          <p:cNvPr id="3" name="Rectangle 1">
            <a:extLst>
              <a:ext uri="{FF2B5EF4-FFF2-40B4-BE49-F238E27FC236}">
                <a16:creationId xmlns:a16="http://schemas.microsoft.com/office/drawing/2014/main" id="{25EC5606-A738-4624-8DEE-8CB3B13F2D81}"/>
              </a:ext>
            </a:extLst>
          </p:cNvPr>
          <p:cNvSpPr>
            <a:spLocks noChangeArrowheads="1"/>
          </p:cNvSpPr>
          <p:nvPr/>
        </p:nvSpPr>
        <p:spPr bwMode="auto">
          <a:xfrm>
            <a:off x="1815254" y="1570225"/>
            <a:ext cx="5097176" cy="25215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482163" eaLnBrk="0" fontAlgn="base" hangingPunct="0">
              <a:spcBef>
                <a:spcPct val="0"/>
              </a:spcBef>
              <a:spcAft>
                <a:spcPct val="0"/>
              </a:spcAft>
              <a:buClrTx/>
            </a:pPr>
            <a:r>
              <a:rPr lang="en-US" altLang="en-US" sz="1600">
                <a:solidFill>
                  <a:schemeClr val="tx1"/>
                </a:solidFill>
                <a:latin typeface="Arial Narrow"/>
              </a:rPr>
              <a:t>Leah Laramee</a:t>
            </a:r>
          </a:p>
          <a:p>
            <a:pPr defTabSz="482163" eaLnBrk="0" fontAlgn="base" hangingPunct="0">
              <a:spcBef>
                <a:spcPct val="0"/>
              </a:spcBef>
              <a:spcAft>
                <a:spcPct val="0"/>
              </a:spcAft>
              <a:buClrTx/>
            </a:pPr>
            <a:r>
              <a:rPr lang="en-US" altLang="en-US" sz="1600">
                <a:solidFill>
                  <a:schemeClr val="tx1"/>
                </a:solidFill>
                <a:latin typeface="Arial Narrow"/>
              </a:rPr>
              <a:t>Hawaii Climate Change Mitigation and Adaptation Coordinator </a:t>
            </a:r>
          </a:p>
          <a:p>
            <a:pPr defTabSz="482163" eaLnBrk="0" fontAlgn="base" hangingPunct="0">
              <a:spcBef>
                <a:spcPct val="0"/>
              </a:spcBef>
              <a:spcAft>
                <a:spcPct val="0"/>
              </a:spcAft>
              <a:buClrTx/>
            </a:pPr>
            <a:endParaRPr lang="en-US" altLang="en-US" sz="1600">
              <a:solidFill>
                <a:schemeClr val="tx1"/>
              </a:solidFill>
              <a:latin typeface="Arial Narrow" panose="020B0606020202030204" pitchFamily="34" charset="0"/>
            </a:endParaRPr>
          </a:p>
          <a:p>
            <a:pPr defTabSz="482163" eaLnBrk="0" fontAlgn="base" hangingPunct="0">
              <a:spcBef>
                <a:spcPct val="0"/>
              </a:spcBef>
              <a:spcAft>
                <a:spcPct val="0"/>
              </a:spcAft>
              <a:buClrTx/>
            </a:pPr>
            <a:r>
              <a:rPr lang="en-US" altLang="en-US" sz="1600">
                <a:solidFill>
                  <a:schemeClr val="tx1"/>
                </a:solidFill>
                <a:latin typeface="Arial Narrow"/>
              </a:rPr>
              <a:t>Email: </a:t>
            </a:r>
            <a:r>
              <a:rPr lang="en-US" altLang="en-US" sz="1600">
                <a:solidFill>
                  <a:schemeClr val="tx1"/>
                </a:solidFill>
                <a:latin typeface="Arial Narrow"/>
                <a:hlinkClick r:id="rId3">
                  <a:extLst>
                    <a:ext uri="{A12FA001-AC4F-418D-AE19-62706E023703}">
                      <ahyp:hlinkClr xmlns:ahyp="http://schemas.microsoft.com/office/drawing/2018/hyperlinkcolor" val="tx"/>
                    </a:ext>
                  </a:extLst>
                </a:hlinkClick>
              </a:rPr>
              <a:t>Leah.J.Laramee@Hawaii.gov</a:t>
            </a:r>
            <a:endParaRPr lang="en-US" altLang="en-US" sz="1600">
              <a:solidFill>
                <a:schemeClr val="tx1"/>
              </a:solidFill>
              <a:latin typeface="Arial Narrow"/>
            </a:endParaRPr>
          </a:p>
          <a:p>
            <a:pPr defTabSz="482163" eaLnBrk="0" fontAlgn="base" hangingPunct="0">
              <a:spcBef>
                <a:spcPct val="0"/>
              </a:spcBef>
              <a:spcAft>
                <a:spcPct val="0"/>
              </a:spcAft>
              <a:buClrTx/>
            </a:pPr>
            <a:r>
              <a:rPr lang="en-US" altLang="en-US" sz="1600">
                <a:solidFill>
                  <a:schemeClr val="tx1"/>
                </a:solidFill>
                <a:latin typeface="Arial Narrow"/>
              </a:rPr>
              <a:t>Phone: 808-895-1477</a:t>
            </a:r>
          </a:p>
          <a:p>
            <a:pPr defTabSz="482163" eaLnBrk="0" fontAlgn="base" hangingPunct="0">
              <a:spcBef>
                <a:spcPct val="0"/>
              </a:spcBef>
              <a:spcAft>
                <a:spcPct val="0"/>
              </a:spcAft>
              <a:buClrTx/>
            </a:pPr>
            <a:r>
              <a:rPr lang="en-US" altLang="en-US" sz="1600">
                <a:solidFill>
                  <a:schemeClr val="tx1"/>
                </a:solidFill>
                <a:latin typeface="Arial Narrow"/>
              </a:rPr>
              <a:t>Website: climate.Hawaii.gov</a:t>
            </a:r>
          </a:p>
          <a:p>
            <a:pPr defTabSz="482163" eaLnBrk="0" fontAlgn="base" hangingPunct="0">
              <a:spcBef>
                <a:spcPct val="0"/>
              </a:spcBef>
              <a:spcAft>
                <a:spcPct val="0"/>
              </a:spcAft>
              <a:buClrTx/>
            </a:pPr>
            <a:r>
              <a:rPr lang="en-US" altLang="en-US" sz="1600">
                <a:solidFill>
                  <a:schemeClr val="tx1"/>
                </a:solidFill>
                <a:latin typeface="Arial Narrow"/>
              </a:rPr>
              <a:t>Instagram: @Hi_Climate</a:t>
            </a:r>
          </a:p>
          <a:p>
            <a:pPr defTabSz="482163" eaLnBrk="0" fontAlgn="base" hangingPunct="0">
              <a:spcBef>
                <a:spcPct val="0"/>
              </a:spcBef>
              <a:spcAft>
                <a:spcPct val="0"/>
              </a:spcAft>
              <a:buClrTx/>
            </a:pPr>
            <a:r>
              <a:rPr lang="en-US" altLang="en-US" sz="1600">
                <a:solidFill>
                  <a:schemeClr val="tx1"/>
                </a:solidFill>
                <a:latin typeface="Arial Narrow"/>
              </a:rPr>
              <a:t>Facebook: @Hi Climate</a:t>
            </a:r>
          </a:p>
          <a:p>
            <a:pPr defTabSz="482163" eaLnBrk="0" fontAlgn="base" hangingPunct="0">
              <a:spcBef>
                <a:spcPct val="0"/>
              </a:spcBef>
              <a:spcAft>
                <a:spcPct val="0"/>
              </a:spcAft>
              <a:buClrTx/>
            </a:pPr>
            <a:endParaRPr lang="en-US" altLang="en-US" sz="1476">
              <a:latin typeface="Arial Narrow" panose="020B0606020202030204" pitchFamily="34" charset="0"/>
            </a:endParaRPr>
          </a:p>
          <a:p>
            <a:pPr algn="ctr" defTabSz="482163" eaLnBrk="0" fontAlgn="base" hangingPunct="0">
              <a:spcBef>
                <a:spcPct val="0"/>
              </a:spcBef>
              <a:spcAft>
                <a:spcPct val="0"/>
              </a:spcAft>
              <a:buClrTx/>
            </a:pPr>
            <a:endParaRPr lang="en-US" altLang="en-US" sz="1055">
              <a:latin typeface="Arial" panose="020B0604020202020204" pitchFamily="34" charset="0"/>
            </a:endParaRPr>
          </a:p>
          <a:p>
            <a:pPr algn="ctr" defTabSz="482163" eaLnBrk="0" fontAlgn="base" hangingPunct="0">
              <a:spcBef>
                <a:spcPct val="0"/>
              </a:spcBef>
              <a:spcAft>
                <a:spcPct val="0"/>
              </a:spcAft>
              <a:buClrTx/>
            </a:pPr>
            <a:endParaRPr lang="en-US" altLang="en-US" sz="1055">
              <a:solidFill>
                <a:schemeClr val="tx1"/>
              </a:solidFill>
              <a:latin typeface="Arial" panose="020B0604020202020204" pitchFamily="34" charset="0"/>
            </a:endParaRPr>
          </a:p>
        </p:txBody>
      </p:sp>
      <p:pic>
        <p:nvPicPr>
          <p:cNvPr id="9" name="pasted-image.pdf">
            <a:extLst>
              <a:ext uri="{FF2B5EF4-FFF2-40B4-BE49-F238E27FC236}">
                <a16:creationId xmlns:a16="http://schemas.microsoft.com/office/drawing/2014/main" id="{C902F594-25BF-4D30-A39C-17D6D93DE334}"/>
              </a:ext>
            </a:extLst>
          </p:cNvPr>
          <p:cNvPicPr>
            <a:picLocks noChangeAspect="1"/>
          </p:cNvPicPr>
          <p:nvPr/>
        </p:nvPicPr>
        <p:blipFill>
          <a:blip r:embed="rId4"/>
          <a:srcRect b="62860"/>
          <a:stretch>
            <a:fillRect/>
          </a:stretch>
        </p:blipFill>
        <p:spPr>
          <a:xfrm>
            <a:off x="-7621" y="4457699"/>
            <a:ext cx="9151621" cy="718163"/>
          </a:xfrm>
          <a:prstGeom prst="rect">
            <a:avLst/>
          </a:prstGeom>
          <a:ln w="12700">
            <a:miter lim="400000"/>
          </a:ln>
        </p:spPr>
      </p:pic>
      <p:pic>
        <p:nvPicPr>
          <p:cNvPr id="10" name="Google Shape;54;p13">
            <a:extLst>
              <a:ext uri="{FF2B5EF4-FFF2-40B4-BE49-F238E27FC236}">
                <a16:creationId xmlns:a16="http://schemas.microsoft.com/office/drawing/2014/main" id="{6FA90AAD-97B4-450A-A7D0-38186E40B24B}"/>
              </a:ext>
            </a:extLst>
          </p:cNvPr>
          <p:cNvPicPr preferRelativeResize="0"/>
          <p:nvPr/>
        </p:nvPicPr>
        <p:blipFill>
          <a:blip r:embed="rId5">
            <a:alphaModFix/>
          </a:blip>
          <a:stretch>
            <a:fillRect/>
          </a:stretch>
        </p:blipFill>
        <p:spPr>
          <a:xfrm>
            <a:off x="4665066" y="2291057"/>
            <a:ext cx="2917862" cy="1753864"/>
          </a:xfrm>
          <a:prstGeom prst="rect">
            <a:avLst/>
          </a:prstGeom>
          <a:noFill/>
          <a:ln>
            <a:noFill/>
          </a:ln>
        </p:spPr>
      </p:pic>
      <p:sp>
        <p:nvSpPr>
          <p:cNvPr id="2" name="Rectangle 1">
            <a:extLst>
              <a:ext uri="{FF2B5EF4-FFF2-40B4-BE49-F238E27FC236}">
                <a16:creationId xmlns:a16="http://schemas.microsoft.com/office/drawing/2014/main" id="{7D8558C8-83F6-584C-8A07-800DA71FFF71}"/>
              </a:ext>
            </a:extLst>
          </p:cNvPr>
          <p:cNvSpPr/>
          <p:nvPr/>
        </p:nvSpPr>
        <p:spPr>
          <a:xfrm>
            <a:off x="1763486" y="1397383"/>
            <a:ext cx="5003679" cy="27678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arrow&#10;&#10;Description automatically generated">
            <a:extLst>
              <a:ext uri="{FF2B5EF4-FFF2-40B4-BE49-F238E27FC236}">
                <a16:creationId xmlns:a16="http://schemas.microsoft.com/office/drawing/2014/main" id="{F6A76158-763F-4CD2-A49B-1CDD2DCE0374}"/>
              </a:ext>
            </a:extLst>
          </p:cNvPr>
          <p:cNvPicPr>
            <a:picLocks noChangeAspect="1"/>
          </p:cNvPicPr>
          <p:nvPr/>
        </p:nvPicPr>
        <p:blipFill rotWithShape="1">
          <a:blip r:embed="rId6">
            <a:extLst>
              <a:ext uri="{28A0092B-C50C-407E-A947-70E740481C1C}">
                <a14:useLocalDpi xmlns:a14="http://schemas.microsoft.com/office/drawing/2010/main" val="0"/>
              </a:ext>
            </a:extLst>
          </a:blip>
          <a:srcRect l="12500" t="88678" r="12498" b="7994"/>
          <a:stretch/>
        </p:blipFill>
        <p:spPr>
          <a:xfrm>
            <a:off x="0" y="795638"/>
            <a:ext cx="9144000" cy="226489"/>
          </a:xfrm>
          <a:prstGeom prst="rect">
            <a:avLst/>
          </a:prstGeom>
        </p:spPr>
      </p:pic>
      <p:sp>
        <p:nvSpPr>
          <p:cNvPr id="12" name="Rectangle 11">
            <a:extLst>
              <a:ext uri="{FF2B5EF4-FFF2-40B4-BE49-F238E27FC236}">
                <a16:creationId xmlns:a16="http://schemas.microsoft.com/office/drawing/2014/main" id="{1862AF1C-31E0-415B-BB36-BA700C597F8E}"/>
              </a:ext>
            </a:extLst>
          </p:cNvPr>
          <p:cNvSpPr/>
          <p:nvPr/>
        </p:nvSpPr>
        <p:spPr>
          <a:xfrm>
            <a:off x="3281422" y="156463"/>
            <a:ext cx="2581156" cy="467179"/>
          </a:xfrm>
          <a:prstGeom prst="rect">
            <a:avLst/>
          </a:prstGeom>
        </p:spPr>
        <p:txBody>
          <a:bodyPr wrap="none">
            <a:spAutoFit/>
          </a:bodyPr>
          <a:lstStyle/>
          <a:p>
            <a:pPr>
              <a:lnSpc>
                <a:spcPct val="107000"/>
              </a:lnSpc>
              <a:spcAft>
                <a:spcPts val="600"/>
              </a:spcAft>
            </a:pPr>
            <a:r>
              <a:rPr lang="haw-US" sz="2400" b="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Contact Information</a:t>
            </a:r>
            <a:endParaRPr lang="en-US" sz="240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0612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1" name="Picture 30" descr="A picture containing text, candelabrum, kitchen appliance&#10;&#10;Description automatically generated">
            <a:extLst>
              <a:ext uri="{FF2B5EF4-FFF2-40B4-BE49-F238E27FC236}">
                <a16:creationId xmlns:a16="http://schemas.microsoft.com/office/drawing/2014/main" id="{2E42B5D6-9A0D-4B45-8F5C-22385869478E}"/>
              </a:ext>
            </a:extLst>
          </p:cNvPr>
          <p:cNvPicPr/>
          <p:nvPr/>
        </p:nvPicPr>
        <p:blipFill rotWithShape="1">
          <a:blip r:embed="rId3">
            <a:extLst>
              <a:ext uri="{28A0092B-C50C-407E-A947-70E740481C1C}">
                <a14:useLocalDpi xmlns:a14="http://schemas.microsoft.com/office/drawing/2010/main" val="0"/>
              </a:ext>
            </a:extLst>
          </a:blip>
          <a:srcRect t="15120" b="73173"/>
          <a:stretch/>
        </p:blipFill>
        <p:spPr bwMode="auto">
          <a:xfrm>
            <a:off x="2475" y="799693"/>
            <a:ext cx="9139051" cy="255274"/>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5A8AA69-BBCB-4A6A-A050-009F34FE82F6}"/>
              </a:ext>
            </a:extLst>
          </p:cNvPr>
          <p:cNvSpPr/>
          <p:nvPr/>
        </p:nvSpPr>
        <p:spPr>
          <a:xfrm>
            <a:off x="3325065" y="156463"/>
            <a:ext cx="2488182" cy="519438"/>
          </a:xfrm>
          <a:prstGeom prst="rect">
            <a:avLst/>
          </a:prstGeom>
        </p:spPr>
        <p:txBody>
          <a:bodyPr wrap="none" lIns="91440" tIns="45720" rIns="91440" bIns="45720" anchor="t">
            <a:spAutoFit/>
          </a:bodyPr>
          <a:lstStyle/>
          <a:p>
            <a:pPr algn="ctr">
              <a:lnSpc>
                <a:spcPct val="107000"/>
              </a:lnSpc>
              <a:spcAft>
                <a:spcPts val="600"/>
              </a:spcAft>
            </a:pPr>
            <a:r>
              <a:rPr lang="en-US" sz="2800" b="1">
                <a:solidFill>
                  <a:schemeClr val="accent5">
                    <a:lumMod val="75000"/>
                  </a:schemeClr>
                </a:solidFill>
                <a:latin typeface="Arial Narrow"/>
                <a:cs typeface="Times New Roman"/>
              </a:rPr>
              <a:t>Current Projects</a:t>
            </a:r>
            <a:endParaRPr lang="en-US" sz="1600">
              <a:solidFill>
                <a:schemeClr val="accent5">
                  <a:lumMod val="75000"/>
                </a:schemeClr>
              </a:solidFill>
            </a:endParaRPr>
          </a:p>
        </p:txBody>
      </p:sp>
      <p:sp>
        <p:nvSpPr>
          <p:cNvPr id="10" name="Rectangle 9">
            <a:extLst>
              <a:ext uri="{FF2B5EF4-FFF2-40B4-BE49-F238E27FC236}">
                <a16:creationId xmlns:a16="http://schemas.microsoft.com/office/drawing/2014/main" id="{9CC62B60-F3EF-4C61-83CC-3B142C2FF87B}"/>
              </a:ext>
            </a:extLst>
          </p:cNvPr>
          <p:cNvSpPr/>
          <p:nvPr/>
        </p:nvSpPr>
        <p:spPr>
          <a:xfrm>
            <a:off x="1025848" y="1526220"/>
            <a:ext cx="3657600" cy="2846933"/>
          </a:xfrm>
          <a:prstGeom prst="rect">
            <a:avLst/>
          </a:prstGeom>
        </p:spPr>
        <p:txBody>
          <a:bodyPr wrap="square" lIns="91440" tIns="45720" rIns="91440" bIns="45720" anchor="t">
            <a:spAutoFit/>
          </a:bodyPr>
          <a:lstStyle/>
          <a:p>
            <a:pPr>
              <a:spcBef>
                <a:spcPts val="600"/>
              </a:spcBef>
              <a:buClr>
                <a:srgbClr val="00717D"/>
              </a:buClr>
            </a:pPr>
            <a:r>
              <a:rPr lang="en-US" b="1">
                <a:solidFill>
                  <a:srgbClr val="00717D"/>
                </a:solidFill>
                <a:latin typeface="Arial Narrow"/>
                <a:cs typeface="Arial Narrow" panose="020B0604020202020204" pitchFamily="34" charset="0"/>
              </a:rPr>
              <a:t>A</a:t>
            </a:r>
            <a:r>
              <a:rPr lang="haw-US" b="1">
                <a:solidFill>
                  <a:srgbClr val="00717D"/>
                </a:solidFill>
                <a:latin typeface="Arial Narrow"/>
                <a:cs typeface="Arial Narrow" panose="020B0604020202020204" pitchFamily="34" charset="0"/>
              </a:rPr>
              <a:t>DAPTATION WORK</a:t>
            </a:r>
            <a:r>
              <a:rPr lang="en-US" b="1">
                <a:solidFill>
                  <a:srgbClr val="00717D"/>
                </a:solidFill>
                <a:latin typeface="Arial Narrow"/>
                <a:cs typeface="Arial Narrow" panose="020B0604020202020204" pitchFamily="34" charset="0"/>
              </a:rPr>
              <a:t> </a:t>
            </a:r>
            <a:endParaRPr lang="en-US" b="1">
              <a:solidFill>
                <a:srgbClr val="00717D"/>
              </a:solidFill>
              <a:latin typeface="Arial Narrow" panose="020B0606020202030204" pitchFamily="34" charset="0"/>
              <a:cs typeface="Arial Narrow" panose="020B0604020202020204" pitchFamily="34" charset="0"/>
            </a:endParaRPr>
          </a:p>
          <a:p>
            <a:pPr>
              <a:spcBef>
                <a:spcPts val="600"/>
              </a:spcBef>
              <a:buClr>
                <a:srgbClr val="00717D"/>
              </a:buClr>
            </a:pPr>
            <a:r>
              <a:rPr lang="en-US" err="1">
                <a:solidFill>
                  <a:schemeClr val="tx1"/>
                </a:solidFill>
                <a:latin typeface="Arial Narrow"/>
                <a:cs typeface="Arial Narrow" panose="020B0604020202020204" pitchFamily="34" charset="0"/>
              </a:rPr>
              <a:t>Punaluʻu</a:t>
            </a:r>
            <a:r>
              <a:rPr lang="en-US">
                <a:solidFill>
                  <a:schemeClr val="tx1"/>
                </a:solidFill>
                <a:latin typeface="Arial Narrow"/>
                <a:cs typeface="Arial Narrow" panose="020B0604020202020204" pitchFamily="34" charset="0"/>
              </a:rPr>
              <a:t> Feasibility Study </a:t>
            </a:r>
            <a:endParaRPr lang="haw-US">
              <a:solidFill>
                <a:schemeClr val="tx1"/>
              </a:solidFill>
              <a:latin typeface="Arial Narrow" panose="020B0606020202030204" pitchFamily="34" charset="0"/>
              <a:cs typeface="Arial Narrow" panose="020B0604020202020204" pitchFamily="34" charset="0"/>
            </a:endParaRPr>
          </a:p>
          <a:p>
            <a:pPr>
              <a:buClr>
                <a:srgbClr val="00717D"/>
              </a:buClr>
            </a:pPr>
            <a:endParaRPr lang="en-US" b="1">
              <a:solidFill>
                <a:srgbClr val="00717D"/>
              </a:solidFill>
              <a:latin typeface="Arial Narrow" panose="020B0604020202020204" pitchFamily="34" charset="0"/>
              <a:cs typeface="Arial Narrow" panose="020B0604020202020204" pitchFamily="34" charset="0"/>
            </a:endParaRPr>
          </a:p>
          <a:p>
            <a:pPr>
              <a:buClr>
                <a:srgbClr val="00717D"/>
              </a:buClr>
            </a:pPr>
            <a:r>
              <a:rPr lang="en-US" b="1">
                <a:solidFill>
                  <a:srgbClr val="00717D"/>
                </a:solidFill>
                <a:latin typeface="Arial Narrow"/>
                <a:cs typeface="Arial Narrow" panose="020B0604020202020204" pitchFamily="34" charset="0"/>
              </a:rPr>
              <a:t>IIJA/BIL CROSSWALK G2P BRIDGE</a:t>
            </a:r>
            <a:endParaRPr lang="haw-US" b="1">
              <a:solidFill>
                <a:srgbClr val="00717D"/>
              </a:solidFill>
              <a:latin typeface="Arial Narrow"/>
              <a:cs typeface="Arial Narrow" panose="020B0604020202020204" pitchFamily="34" charset="0"/>
            </a:endParaRPr>
          </a:p>
          <a:p>
            <a:pPr>
              <a:buClr>
                <a:srgbClr val="00717D"/>
              </a:buClr>
            </a:pPr>
            <a:r>
              <a:rPr lang="en-US">
                <a:solidFill>
                  <a:schemeClr val="tx1"/>
                </a:solidFill>
                <a:latin typeface="Arial Narrow"/>
                <a:cs typeface="Arial Narrow" panose="020B0604020202020204" pitchFamily="34" charset="0"/>
              </a:rPr>
              <a:t>Fewer funds left unused, and projects left unfunded</a:t>
            </a:r>
          </a:p>
          <a:p>
            <a:pPr>
              <a:buClr>
                <a:srgbClr val="00717D"/>
              </a:buClr>
            </a:pPr>
            <a:endParaRPr lang="en-US">
              <a:solidFill>
                <a:schemeClr val="tx1"/>
              </a:solidFill>
              <a:latin typeface="Arial Narrow" panose="020B0606020202030204" pitchFamily="34" charset="0"/>
              <a:cs typeface="Arial Narrow" panose="020B0604020202020204" pitchFamily="34" charset="0"/>
            </a:endParaRPr>
          </a:p>
          <a:p>
            <a:pPr>
              <a:spcBef>
                <a:spcPts val="600"/>
              </a:spcBef>
              <a:buClr>
                <a:srgbClr val="00717D"/>
              </a:buClr>
            </a:pPr>
            <a:r>
              <a:rPr lang="en-US" b="1">
                <a:solidFill>
                  <a:srgbClr val="00717D"/>
                </a:solidFill>
                <a:latin typeface="Arial Narrow"/>
                <a:cs typeface="Arial Narrow" panose="020B0604020202020204" pitchFamily="34" charset="0"/>
              </a:rPr>
              <a:t>RESILIENCE </a:t>
            </a:r>
            <a:endParaRPr lang="haw-US" b="1">
              <a:solidFill>
                <a:srgbClr val="00717D"/>
              </a:solidFill>
              <a:latin typeface="Arial Narrow" panose="020B0606020202030204" pitchFamily="34" charset="0"/>
              <a:cs typeface="Arial Narrow" panose="020B0604020202020204" pitchFamily="34" charset="0"/>
            </a:endParaRPr>
          </a:p>
          <a:p>
            <a:pPr>
              <a:spcBef>
                <a:spcPts val="600"/>
              </a:spcBef>
              <a:buClr>
                <a:srgbClr val="00717D"/>
              </a:buClr>
            </a:pPr>
            <a:r>
              <a:rPr lang="en-US">
                <a:solidFill>
                  <a:schemeClr val="tx1"/>
                </a:solidFill>
                <a:latin typeface="Arial Narrow"/>
                <a:cs typeface="Arial Narrow" panose="020B0604020202020204" pitchFamily="34" charset="0"/>
              </a:rPr>
              <a:t>Climate Vulnerability Clearinghouse</a:t>
            </a:r>
            <a:endParaRPr lang="en-US" b="1">
              <a:solidFill>
                <a:schemeClr val="tx1"/>
              </a:solidFill>
              <a:latin typeface="Arial Narrow"/>
              <a:cs typeface="Arial Narrow" panose="020B0604020202020204" pitchFamily="34" charset="0"/>
            </a:endParaRPr>
          </a:p>
          <a:p>
            <a:pPr>
              <a:spcBef>
                <a:spcPts val="600"/>
              </a:spcBef>
              <a:buClr>
                <a:srgbClr val="00717D"/>
              </a:buClr>
            </a:pPr>
            <a:endParaRPr lang="en-US" b="1">
              <a:solidFill>
                <a:srgbClr val="00717D"/>
              </a:solidFill>
              <a:latin typeface="Arial Narrow" panose="020B0604020202020204" pitchFamily="34" charset="0"/>
              <a:cs typeface="Arial Narrow" panose="020B0604020202020204" pitchFamily="34" charset="0"/>
            </a:endParaRPr>
          </a:p>
          <a:p>
            <a:pPr>
              <a:spcBef>
                <a:spcPts val="600"/>
              </a:spcBef>
            </a:pPr>
            <a:r>
              <a:rPr lang="en-US">
                <a:latin typeface="Arial Narrow"/>
              </a:rPr>
              <a:t>Hawai</a:t>
            </a:r>
            <a:r>
              <a:rPr lang="haw-US" b="1">
                <a:solidFill>
                  <a:schemeClr val="tx1">
                    <a:lumMod val="95000"/>
                    <a:lumOff val="5000"/>
                  </a:schemeClr>
                </a:solidFill>
                <a:latin typeface="Arial Narrow"/>
              </a:rPr>
              <a:t>ʻ</a:t>
            </a:r>
            <a:r>
              <a:rPr lang="en-US" err="1">
                <a:solidFill>
                  <a:schemeClr val="tx1">
                    <a:lumMod val="95000"/>
                    <a:lumOff val="5000"/>
                  </a:schemeClr>
                </a:solidFill>
                <a:latin typeface="Arial Narrow"/>
              </a:rPr>
              <a:t>i</a:t>
            </a:r>
            <a:r>
              <a:rPr lang="en-US">
                <a:latin typeface="Arial Narrow"/>
              </a:rPr>
              <a:t> Carbon Smart Land Management Assistance Pilot Program </a:t>
            </a:r>
            <a:endParaRPr lang="en-US"/>
          </a:p>
        </p:txBody>
      </p:sp>
      <p:pic>
        <p:nvPicPr>
          <p:cNvPr id="23" name="Picture 22" descr="Icon&#10;&#10;Description automatically generated">
            <a:extLst>
              <a:ext uri="{FF2B5EF4-FFF2-40B4-BE49-F238E27FC236}">
                <a16:creationId xmlns:a16="http://schemas.microsoft.com/office/drawing/2014/main" id="{55B3098B-0D08-49BF-BA34-B6154D1AF6C2}"/>
              </a:ext>
            </a:extLst>
          </p:cNvPr>
          <p:cNvPicPr>
            <a:picLocks noChangeAspect="1"/>
          </p:cNvPicPr>
          <p:nvPr/>
        </p:nvPicPr>
        <p:blipFill>
          <a:blip r:embed="rId4"/>
          <a:stretch>
            <a:fillRect/>
          </a:stretch>
        </p:blipFill>
        <p:spPr>
          <a:xfrm>
            <a:off x="497232" y="2387812"/>
            <a:ext cx="457200" cy="264800"/>
          </a:xfrm>
          <a:prstGeom prst="rect">
            <a:avLst/>
          </a:prstGeom>
        </p:spPr>
      </p:pic>
      <p:pic>
        <p:nvPicPr>
          <p:cNvPr id="25" name="Graphic 24" descr="Users">
            <a:extLst>
              <a:ext uri="{FF2B5EF4-FFF2-40B4-BE49-F238E27FC236}">
                <a16:creationId xmlns:a16="http://schemas.microsoft.com/office/drawing/2014/main" id="{1AECC768-6629-403A-9884-4E41B59289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9986" y="3171069"/>
            <a:ext cx="365760" cy="365760"/>
          </a:xfrm>
          <a:prstGeom prst="rect">
            <a:avLst/>
          </a:prstGeom>
        </p:spPr>
      </p:pic>
      <p:sp>
        <p:nvSpPr>
          <p:cNvPr id="21" name="Rectangle 20">
            <a:extLst>
              <a:ext uri="{FF2B5EF4-FFF2-40B4-BE49-F238E27FC236}">
                <a16:creationId xmlns:a16="http://schemas.microsoft.com/office/drawing/2014/main" id="{541E7868-000F-4D0C-BBEA-09B8F2D1E525}"/>
              </a:ext>
            </a:extLst>
          </p:cNvPr>
          <p:cNvSpPr/>
          <p:nvPr/>
        </p:nvSpPr>
        <p:spPr>
          <a:xfrm>
            <a:off x="5628636" y="1577183"/>
            <a:ext cx="3655128" cy="3139321"/>
          </a:xfrm>
          <a:prstGeom prst="rect">
            <a:avLst/>
          </a:prstGeom>
        </p:spPr>
        <p:txBody>
          <a:bodyPr wrap="square" lIns="91440" tIns="45720" rIns="91440" bIns="45720" anchor="t">
            <a:spAutoFit/>
          </a:bodyPr>
          <a:lstStyle/>
          <a:p>
            <a:pPr>
              <a:spcBef>
                <a:spcPts val="600"/>
              </a:spcBef>
              <a:buClr>
                <a:srgbClr val="00717D"/>
              </a:buClr>
            </a:pPr>
            <a:r>
              <a:rPr lang="en-US" b="1">
                <a:solidFill>
                  <a:srgbClr val="00717D"/>
                </a:solidFill>
                <a:latin typeface="Arial Narrow" panose="020B0606020202030204" pitchFamily="34" charset="0"/>
                <a:cs typeface="Arial Narrow" panose="020B0604020202020204" pitchFamily="34" charset="0"/>
              </a:rPr>
              <a:t>EQUITY </a:t>
            </a:r>
          </a:p>
          <a:p>
            <a:pPr>
              <a:spcBef>
                <a:spcPts val="600"/>
              </a:spcBef>
              <a:buClr>
                <a:srgbClr val="00717D"/>
              </a:buClr>
            </a:pPr>
            <a:r>
              <a:rPr lang="en-US">
                <a:solidFill>
                  <a:schemeClr val="tx1"/>
                </a:solidFill>
                <a:latin typeface="Arial Narrow" panose="020B0606020202030204" pitchFamily="34" charset="0"/>
                <a:cs typeface="Arial Narrow" panose="020B0604020202020204" pitchFamily="34" charset="0"/>
              </a:rPr>
              <a:t>Justice 40 indicators</a:t>
            </a:r>
            <a:endParaRPr lang="en-US" b="1">
              <a:solidFill>
                <a:srgbClr val="00717D"/>
              </a:solidFill>
              <a:latin typeface="Arial Narrow" panose="020B0604020202020204" pitchFamily="34" charset="0"/>
              <a:cs typeface="Arial Narrow" panose="020B0604020202020204" pitchFamily="34" charset="0"/>
            </a:endParaRPr>
          </a:p>
          <a:p>
            <a:pPr>
              <a:spcBef>
                <a:spcPts val="600"/>
              </a:spcBef>
              <a:buClr>
                <a:srgbClr val="00717D"/>
              </a:buClr>
            </a:pPr>
            <a:endParaRPr lang="en-US" b="1">
              <a:solidFill>
                <a:srgbClr val="00717D"/>
              </a:solidFill>
              <a:latin typeface="Arial Narrow" panose="020B0606020202030204" pitchFamily="34" charset="0"/>
              <a:cs typeface="Arial Narrow" panose="020B0604020202020204" pitchFamily="34" charset="0"/>
            </a:endParaRPr>
          </a:p>
          <a:p>
            <a:pPr>
              <a:spcBef>
                <a:spcPts val="600"/>
              </a:spcBef>
              <a:buClr>
                <a:srgbClr val="00717D"/>
              </a:buClr>
            </a:pPr>
            <a:r>
              <a:rPr lang="en-US" b="1">
                <a:solidFill>
                  <a:srgbClr val="00717D"/>
                </a:solidFill>
                <a:latin typeface="Arial Narrow" panose="020B0606020202030204" pitchFamily="34" charset="0"/>
                <a:cs typeface="Arial Narrow" panose="020B0604020202020204" pitchFamily="34" charset="0"/>
              </a:rPr>
              <a:t>M</a:t>
            </a:r>
            <a:r>
              <a:rPr lang="haw-US" b="1">
                <a:solidFill>
                  <a:srgbClr val="00717D"/>
                </a:solidFill>
                <a:latin typeface="Arial Narrow" panose="020B0606020202030204" pitchFamily="34" charset="0"/>
                <a:cs typeface="Arial Narrow" panose="020B0604020202020204" pitchFamily="34" charset="0"/>
              </a:rPr>
              <a:t>ITIGATION WORK</a:t>
            </a:r>
          </a:p>
          <a:p>
            <a:pPr>
              <a:buClr>
                <a:srgbClr val="00717D"/>
              </a:buClr>
            </a:pPr>
            <a:r>
              <a:rPr lang="en-US">
                <a:solidFill>
                  <a:schemeClr val="tx1"/>
                </a:solidFill>
                <a:latin typeface="Arial Narrow" panose="020B0606020202030204" pitchFamily="34" charset="0"/>
                <a:cs typeface="Arial Narrow" panose="020B0604020202020204" pitchFamily="34" charset="0"/>
              </a:rPr>
              <a:t>Multi Mobile Mobility Hub Planning </a:t>
            </a:r>
          </a:p>
          <a:p>
            <a:endParaRPr lang="en-US">
              <a:solidFill>
                <a:schemeClr val="tx1"/>
              </a:solidFill>
              <a:latin typeface="Arial Narrow" panose="020B0606020202030204" pitchFamily="34" charset="0"/>
            </a:endParaRPr>
          </a:p>
          <a:p>
            <a:pPr>
              <a:spcBef>
                <a:spcPts val="600"/>
              </a:spcBef>
            </a:pPr>
            <a:r>
              <a:rPr lang="en-US" b="1">
                <a:solidFill>
                  <a:srgbClr val="00717D"/>
                </a:solidFill>
                <a:latin typeface="Arial Narrow"/>
              </a:rPr>
              <a:t>UH BETTER TOMORROW SPEAKER SERIES</a:t>
            </a:r>
            <a:endParaRPr lang="en-US">
              <a:latin typeface="Arial Narrow"/>
            </a:endParaRPr>
          </a:p>
          <a:p>
            <a:r>
              <a:rPr lang="en-US">
                <a:solidFill>
                  <a:schemeClr val="tx1"/>
                </a:solidFill>
                <a:latin typeface="Arial Narrow" panose="020B0606020202030204" pitchFamily="34" charset="0"/>
              </a:rPr>
              <a:t>Climate Outreach</a:t>
            </a:r>
            <a:endParaRPr lang="en-US"/>
          </a:p>
          <a:p>
            <a:pPr>
              <a:buClr>
                <a:srgbClr val="00717D"/>
              </a:buClr>
            </a:pPr>
            <a:endParaRPr lang="en-US" sz="1400">
              <a:latin typeface="Arial Narrow" panose="020B0606020202030204" pitchFamily="34" charset="0"/>
            </a:endParaRPr>
          </a:p>
          <a:p>
            <a:pPr>
              <a:spcBef>
                <a:spcPts val="600"/>
              </a:spcBef>
              <a:buClr>
                <a:srgbClr val="00717D"/>
              </a:buClr>
            </a:pPr>
            <a:endParaRPr lang="haw-US" b="1">
              <a:solidFill>
                <a:srgbClr val="00717D"/>
              </a:solidFill>
              <a:latin typeface="Arial Narrow" panose="020B0606020202030204" pitchFamily="34" charset="0"/>
            </a:endParaRPr>
          </a:p>
          <a:p>
            <a:pPr>
              <a:spcBef>
                <a:spcPts val="600"/>
              </a:spcBef>
              <a:buClr>
                <a:srgbClr val="00717D"/>
              </a:buClr>
            </a:pPr>
            <a:endParaRPr lang="en-US" b="1">
              <a:solidFill>
                <a:srgbClr val="00717D"/>
              </a:solidFill>
              <a:latin typeface="Arial Narrow" panose="020B0606020202030204" pitchFamily="34" charset="0"/>
            </a:endParaRPr>
          </a:p>
          <a:p>
            <a:pPr>
              <a:buClr>
                <a:srgbClr val="00717D"/>
              </a:buClr>
            </a:pPr>
            <a:endParaRPr lang="en-US">
              <a:latin typeface="Arial Narrow" panose="020B0606020202030204" pitchFamily="34" charset="0"/>
            </a:endParaRPr>
          </a:p>
        </p:txBody>
      </p:sp>
      <p:pic>
        <p:nvPicPr>
          <p:cNvPr id="13" name="Graphic 12" descr="Wave with solid fill">
            <a:extLst>
              <a:ext uri="{FF2B5EF4-FFF2-40B4-BE49-F238E27FC236}">
                <a16:creationId xmlns:a16="http://schemas.microsoft.com/office/drawing/2014/main" id="{491F5837-E394-44C1-B836-DEE65EBE5D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958" y="1577956"/>
            <a:ext cx="365760" cy="365760"/>
          </a:xfrm>
          <a:prstGeom prst="rect">
            <a:avLst/>
          </a:prstGeom>
        </p:spPr>
      </p:pic>
      <p:pic>
        <p:nvPicPr>
          <p:cNvPr id="24" name="Graphic 23" descr="Bus">
            <a:extLst>
              <a:ext uri="{FF2B5EF4-FFF2-40B4-BE49-F238E27FC236}">
                <a16:creationId xmlns:a16="http://schemas.microsoft.com/office/drawing/2014/main" id="{58006E97-CF5E-4F0D-9773-7F517FB9D1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2149" y="2472931"/>
            <a:ext cx="365760" cy="365760"/>
          </a:xfrm>
          <a:prstGeom prst="rect">
            <a:avLst/>
          </a:prstGeom>
        </p:spPr>
      </p:pic>
      <p:pic>
        <p:nvPicPr>
          <p:cNvPr id="28" name="Graphic 27" descr="Rainforest with solid fill">
            <a:extLst>
              <a:ext uri="{FF2B5EF4-FFF2-40B4-BE49-F238E27FC236}">
                <a16:creationId xmlns:a16="http://schemas.microsoft.com/office/drawing/2014/main" id="{F7028C6E-3235-4CFB-B7C6-126C98C8CB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3588" y="3060990"/>
            <a:ext cx="365760" cy="365760"/>
          </a:xfrm>
          <a:prstGeom prst="rect">
            <a:avLst/>
          </a:prstGeom>
        </p:spPr>
      </p:pic>
      <p:sp>
        <p:nvSpPr>
          <p:cNvPr id="15" name="Rectangle 14">
            <a:extLst>
              <a:ext uri="{FF2B5EF4-FFF2-40B4-BE49-F238E27FC236}">
                <a16:creationId xmlns:a16="http://schemas.microsoft.com/office/drawing/2014/main" id="{65FC8663-173E-400A-9C94-2266FBBCDD29}"/>
              </a:ext>
            </a:extLst>
          </p:cNvPr>
          <p:cNvSpPr/>
          <p:nvPr/>
        </p:nvSpPr>
        <p:spPr>
          <a:xfrm>
            <a:off x="45508" y="4836846"/>
            <a:ext cx="3576581" cy="248530"/>
          </a:xfrm>
          <a:prstGeom prst="rect">
            <a:avLst/>
          </a:prstGeom>
        </p:spPr>
        <p:txBody>
          <a:bodyPr wrap="square" lIns="91440" tIns="45720" rIns="91440" bIns="45720" anchor="t">
            <a:spAutoFit/>
          </a:bodyPr>
          <a:lstStyle/>
          <a:p>
            <a:pPr>
              <a:lnSpc>
                <a:spcPct val="107000"/>
              </a:lnSpc>
              <a:spcAft>
                <a:spcPts val="600"/>
              </a:spcAft>
            </a:pPr>
            <a:r>
              <a:rPr lang="en-US" sz="1000" b="1">
                <a:solidFill>
                  <a:schemeClr val="accent5">
                    <a:lumMod val="75000"/>
                  </a:schemeClr>
                </a:solidFill>
                <a:latin typeface="Arial Narrow"/>
                <a:ea typeface="Calibri" panose="020F0502020204030204" pitchFamily="34" charset="0"/>
                <a:cs typeface="Times New Roman"/>
              </a:rPr>
              <a:t>Climate Ready Hawai</a:t>
            </a:r>
            <a:r>
              <a:rPr lang="haw-US" sz="1000" b="1">
                <a:solidFill>
                  <a:schemeClr val="accent5">
                    <a:lumMod val="75000"/>
                  </a:schemeClr>
                </a:solidFill>
                <a:latin typeface="Arial Narrow"/>
                <a:ea typeface="Calibri" panose="020F0502020204030204" pitchFamily="34" charset="0"/>
                <a:cs typeface="Times New Roman"/>
              </a:rPr>
              <a:t>ʻ</a:t>
            </a:r>
            <a:r>
              <a:rPr lang="en-US" sz="1000" b="1" err="1">
                <a:solidFill>
                  <a:schemeClr val="accent5">
                    <a:lumMod val="75000"/>
                  </a:schemeClr>
                </a:solidFill>
                <a:latin typeface="Arial Narrow"/>
                <a:ea typeface="Calibri" panose="020F0502020204030204" pitchFamily="34" charset="0"/>
                <a:cs typeface="Times New Roman"/>
              </a:rPr>
              <a:t>i</a:t>
            </a:r>
            <a:r>
              <a:rPr lang="en-US" sz="1000" b="1">
                <a:solidFill>
                  <a:schemeClr val="accent5">
                    <a:lumMod val="75000"/>
                  </a:schemeClr>
                </a:solidFill>
                <a:latin typeface="Arial Narrow"/>
                <a:ea typeface="Calibri" panose="020F0502020204030204" pitchFamily="34" charset="0"/>
                <a:cs typeface="Times New Roman"/>
              </a:rPr>
              <a:t>: Coordinator’s Update. July 20,2022 Meeting</a:t>
            </a:r>
            <a:endParaRPr lang="en-US" sz="1000">
              <a:solidFill>
                <a:schemeClr val="accent5">
                  <a:lumMod val="75000"/>
                </a:schemeClr>
              </a:solidFill>
              <a:latin typeface="Arial Narrow"/>
              <a:ea typeface="Calibri" panose="020F0502020204030204" pitchFamily="34" charset="0"/>
              <a:cs typeface="Times New Roman"/>
            </a:endParaRPr>
          </a:p>
        </p:txBody>
      </p:sp>
      <p:pic>
        <p:nvPicPr>
          <p:cNvPr id="11266" name="Picture 2" descr="Equity Isolated Icon. Simple Element Illustration from Crowdfunding Concept  Icons. Equity Editable Logo Sign Symbol Design on Stock Vector -  Illustration of business, design: 142288829">
            <a:extLst>
              <a:ext uri="{FF2B5EF4-FFF2-40B4-BE49-F238E27FC236}">
                <a16:creationId xmlns:a16="http://schemas.microsoft.com/office/drawing/2014/main" id="{7980488D-5CAF-42A2-B6E5-32356F6AC7A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027" r="13038" b="26143"/>
          <a:stretch/>
        </p:blipFill>
        <p:spPr bwMode="auto">
          <a:xfrm>
            <a:off x="5052907" y="1460130"/>
            <a:ext cx="575729" cy="61684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Rainforest with solid fill">
            <a:extLst>
              <a:ext uri="{FF2B5EF4-FFF2-40B4-BE49-F238E27FC236}">
                <a16:creationId xmlns:a16="http://schemas.microsoft.com/office/drawing/2014/main" id="{03765FBB-4A31-A296-B426-DE74F6A2C2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3588" y="3818228"/>
            <a:ext cx="365760" cy="365760"/>
          </a:xfrm>
          <a:prstGeom prst="rect">
            <a:avLst/>
          </a:prstGeom>
        </p:spPr>
      </p:pic>
    </p:spTree>
    <p:extLst>
      <p:ext uri="{BB962C8B-B14F-4D97-AF65-F5344CB8AC3E}">
        <p14:creationId xmlns:p14="http://schemas.microsoft.com/office/powerpoint/2010/main" val="231807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36BB46-2741-4862-BD66-768944831018}"/>
              </a:ext>
            </a:extLst>
          </p:cNvPr>
          <p:cNvSpPr/>
          <p:nvPr/>
        </p:nvSpPr>
        <p:spPr>
          <a:xfrm>
            <a:off x="2213383" y="156463"/>
            <a:ext cx="4711546" cy="590867"/>
          </a:xfrm>
          <a:prstGeom prst="rect">
            <a:avLst/>
          </a:prstGeom>
        </p:spPr>
        <p:txBody>
          <a:bodyPr wrap="none" lIns="91440" tIns="45720" rIns="91440" bIns="45720" anchor="t">
            <a:spAutoFit/>
          </a:bodyPr>
          <a:lstStyle/>
          <a:p>
            <a:pPr algn="ctr">
              <a:lnSpc>
                <a:spcPct val="107000"/>
              </a:lnSpc>
              <a:spcAft>
                <a:spcPts val="600"/>
              </a:spcAft>
            </a:pPr>
            <a:r>
              <a:rPr lang="en-US" sz="3200" b="1" i="0" err="1">
                <a:solidFill>
                  <a:srgbClr val="719430"/>
                </a:solidFill>
                <a:effectLst/>
                <a:latin typeface="open sans" panose="020B0606030504020204" pitchFamily="34" charset="0"/>
              </a:rPr>
              <a:t>Hā</a:t>
            </a:r>
            <a:r>
              <a:rPr lang="en-US" sz="3200" b="1" i="0">
                <a:solidFill>
                  <a:srgbClr val="719430"/>
                </a:solidFill>
                <a:effectLst/>
                <a:latin typeface="open sans" panose="020B0606030504020204" pitchFamily="34" charset="0"/>
              </a:rPr>
              <a:t> O </a:t>
            </a:r>
            <a:r>
              <a:rPr lang="en-US" sz="3200" b="1" i="0" err="1">
                <a:solidFill>
                  <a:srgbClr val="719430"/>
                </a:solidFill>
                <a:effectLst/>
                <a:latin typeface="open sans" panose="020B0606030504020204" pitchFamily="34" charset="0"/>
              </a:rPr>
              <a:t>Ke</a:t>
            </a:r>
            <a:r>
              <a:rPr lang="en-US" sz="3200" b="1" i="0">
                <a:solidFill>
                  <a:srgbClr val="719430"/>
                </a:solidFill>
                <a:effectLst/>
                <a:latin typeface="open sans" panose="020B0606030504020204" pitchFamily="34" charset="0"/>
              </a:rPr>
              <a:t> Kai Collection</a:t>
            </a:r>
            <a:endParaRPr lang="en-US">
              <a:solidFill>
                <a:schemeClr val="accent5">
                  <a:lumMod val="75000"/>
                </a:schemeClr>
              </a:solidFill>
            </a:endParaRPr>
          </a:p>
        </p:txBody>
      </p:sp>
      <p:pic>
        <p:nvPicPr>
          <p:cNvPr id="18" name="Picture 17" descr="Shape, arrow&#10;&#10;Description automatically generated">
            <a:extLst>
              <a:ext uri="{FF2B5EF4-FFF2-40B4-BE49-F238E27FC236}">
                <a16:creationId xmlns:a16="http://schemas.microsoft.com/office/drawing/2014/main" id="{1B9ADD82-702B-46DB-B825-E1FE88667521}"/>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t="88678" r="12498" b="7994"/>
          <a:stretch/>
        </p:blipFill>
        <p:spPr>
          <a:xfrm>
            <a:off x="0" y="795638"/>
            <a:ext cx="9144000" cy="226489"/>
          </a:xfrm>
          <a:prstGeom prst="rect">
            <a:avLst/>
          </a:prstGeom>
        </p:spPr>
      </p:pic>
      <p:sp>
        <p:nvSpPr>
          <p:cNvPr id="3" name="TextBox 2">
            <a:extLst>
              <a:ext uri="{FF2B5EF4-FFF2-40B4-BE49-F238E27FC236}">
                <a16:creationId xmlns:a16="http://schemas.microsoft.com/office/drawing/2014/main" id="{5B61E167-1752-4A92-9052-C804BC8B8F16}"/>
              </a:ext>
            </a:extLst>
          </p:cNvPr>
          <p:cNvSpPr txBox="1"/>
          <p:nvPr/>
        </p:nvSpPr>
        <p:spPr>
          <a:xfrm>
            <a:off x="3575299" y="2075941"/>
            <a:ext cx="2465494" cy="1200329"/>
          </a:xfrm>
          <a:prstGeom prst="rect">
            <a:avLst/>
          </a:prstGeom>
          <a:noFill/>
        </p:spPr>
        <p:txBody>
          <a:bodyPr wrap="square" rtlCol="0">
            <a:spAutoFit/>
          </a:bodyPr>
          <a:lstStyle/>
          <a:p>
            <a:r>
              <a:rPr lang="en-US" sz="1800">
                <a:latin typeface="Verdana Pro Cond SemiBold" panose="020B0706030504040204" pitchFamily="34" charset="0"/>
              </a:rPr>
              <a:t>Watch on </a:t>
            </a:r>
          </a:p>
          <a:p>
            <a:endParaRPr lang="en-US" sz="1800">
              <a:latin typeface="Verdana Pro Cond SemiBold" panose="020B0706030504040204" pitchFamily="34" charset="0"/>
            </a:endParaRPr>
          </a:p>
          <a:p>
            <a:endParaRPr lang="en-US" sz="1800">
              <a:latin typeface="Verdana Pro Cond SemiBold" panose="020B0706030504040204" pitchFamily="34" charset="0"/>
            </a:endParaRPr>
          </a:p>
          <a:p>
            <a:endParaRPr lang="en-US" sz="1800">
              <a:latin typeface="Verdana Pro Cond SemiBold" panose="020B0706030504040204" pitchFamily="34" charset="0"/>
            </a:endParaRPr>
          </a:p>
        </p:txBody>
      </p:sp>
      <p:pic>
        <p:nvPicPr>
          <p:cNvPr id="2056" name="Picture 8" descr="YouTube">
            <a:extLst>
              <a:ext uri="{FF2B5EF4-FFF2-40B4-BE49-F238E27FC236}">
                <a16:creationId xmlns:a16="http://schemas.microsoft.com/office/drawing/2014/main" id="{0207C23F-FB0D-4B5D-9E4D-F97727274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473" y="1843507"/>
            <a:ext cx="839153" cy="83915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156E580-2744-431E-9DF5-5F409FD12B42}"/>
              </a:ext>
            </a:extLst>
          </p:cNvPr>
          <p:cNvCxnSpPr>
            <a:cxnSpLocks/>
          </p:cNvCxnSpPr>
          <p:nvPr/>
        </p:nvCxnSpPr>
        <p:spPr>
          <a:xfrm flipH="1">
            <a:off x="3330150" y="2682660"/>
            <a:ext cx="1555751"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DD818D1-A68A-402F-A209-6FD5DC5B1E0D}"/>
              </a:ext>
            </a:extLst>
          </p:cNvPr>
          <p:cNvCxnSpPr>
            <a:cxnSpLocks/>
          </p:cNvCxnSpPr>
          <p:nvPr/>
        </p:nvCxnSpPr>
        <p:spPr>
          <a:xfrm>
            <a:off x="4285969" y="2682660"/>
            <a:ext cx="169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910E2BD-5C44-4F66-8D30-203CE8A6F87D}"/>
              </a:ext>
            </a:extLst>
          </p:cNvPr>
          <p:cNvSpPr/>
          <p:nvPr/>
        </p:nvSpPr>
        <p:spPr>
          <a:xfrm>
            <a:off x="45508" y="4836846"/>
            <a:ext cx="3576581" cy="248530"/>
          </a:xfrm>
          <a:prstGeom prst="rect">
            <a:avLst/>
          </a:prstGeom>
        </p:spPr>
        <p:txBody>
          <a:bodyPr wrap="square" lIns="91440" tIns="45720" rIns="91440" bIns="45720" anchor="t">
            <a:spAutoFit/>
          </a:bodyPr>
          <a:lstStyle/>
          <a:p>
            <a:pPr>
              <a:lnSpc>
                <a:spcPct val="107000"/>
              </a:lnSpc>
              <a:spcAft>
                <a:spcPts val="600"/>
              </a:spcAft>
            </a:pPr>
            <a:r>
              <a:rPr lang="en-US" sz="1000" b="1">
                <a:solidFill>
                  <a:schemeClr val="accent5">
                    <a:lumMod val="75000"/>
                  </a:schemeClr>
                </a:solidFill>
                <a:latin typeface="Arial Narrow"/>
                <a:ea typeface="Calibri" panose="020F0502020204030204" pitchFamily="34" charset="0"/>
                <a:cs typeface="Times New Roman"/>
              </a:rPr>
              <a:t>Climate Ready Hawai</a:t>
            </a:r>
            <a:r>
              <a:rPr lang="haw-US" sz="1000" b="1">
                <a:solidFill>
                  <a:schemeClr val="accent5">
                    <a:lumMod val="75000"/>
                  </a:schemeClr>
                </a:solidFill>
                <a:latin typeface="Arial Narrow"/>
                <a:ea typeface="Calibri" panose="020F0502020204030204" pitchFamily="34" charset="0"/>
                <a:cs typeface="Times New Roman"/>
              </a:rPr>
              <a:t>ʻ</a:t>
            </a:r>
            <a:r>
              <a:rPr lang="en-US" sz="1000" b="1" err="1">
                <a:solidFill>
                  <a:schemeClr val="accent5">
                    <a:lumMod val="75000"/>
                  </a:schemeClr>
                </a:solidFill>
                <a:latin typeface="Arial Narrow"/>
                <a:ea typeface="Calibri" panose="020F0502020204030204" pitchFamily="34" charset="0"/>
                <a:cs typeface="Times New Roman"/>
              </a:rPr>
              <a:t>i</a:t>
            </a:r>
            <a:r>
              <a:rPr lang="en-US" sz="1000" b="1">
                <a:solidFill>
                  <a:schemeClr val="accent5">
                    <a:lumMod val="75000"/>
                  </a:schemeClr>
                </a:solidFill>
                <a:latin typeface="Arial Narrow"/>
                <a:ea typeface="Calibri" panose="020F0502020204030204" pitchFamily="34" charset="0"/>
                <a:cs typeface="Times New Roman"/>
              </a:rPr>
              <a:t>: Coordinator’s Update. July 20, 2022 Meeting</a:t>
            </a:r>
            <a:endParaRPr lang="en-US" sz="1000">
              <a:solidFill>
                <a:schemeClr val="accent5">
                  <a:lumMod val="75000"/>
                </a:schemeClr>
              </a:solidFill>
              <a:latin typeface="Calibri"/>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49B38B15-D303-4588-8071-EC0804B5EC0D}"/>
              </a:ext>
            </a:extLst>
          </p:cNvPr>
          <p:cNvPicPr>
            <a:picLocks noChangeAspect="1"/>
          </p:cNvPicPr>
          <p:nvPr/>
        </p:nvPicPr>
        <p:blipFill>
          <a:blip r:embed="rId4"/>
          <a:stretch>
            <a:fillRect/>
          </a:stretch>
        </p:blipFill>
        <p:spPr>
          <a:xfrm>
            <a:off x="299716" y="1268014"/>
            <a:ext cx="2587845" cy="3450460"/>
          </a:xfrm>
          <a:prstGeom prst="rect">
            <a:avLst/>
          </a:prstGeom>
        </p:spPr>
      </p:pic>
      <p:sp>
        <p:nvSpPr>
          <p:cNvPr id="29" name="Rectangle 28">
            <a:extLst>
              <a:ext uri="{FF2B5EF4-FFF2-40B4-BE49-F238E27FC236}">
                <a16:creationId xmlns:a16="http://schemas.microsoft.com/office/drawing/2014/main" id="{ED1BA434-8220-487D-A00F-548EAD02A19F}"/>
              </a:ext>
            </a:extLst>
          </p:cNvPr>
          <p:cNvSpPr/>
          <p:nvPr/>
        </p:nvSpPr>
        <p:spPr>
          <a:xfrm>
            <a:off x="3330150" y="1268014"/>
            <a:ext cx="2526453" cy="584775"/>
          </a:xfrm>
          <a:prstGeom prst="rect">
            <a:avLst/>
          </a:prstGeom>
        </p:spPr>
        <p:txBody>
          <a:bodyPr wrap="square">
            <a:spAutoFit/>
          </a:bodyPr>
          <a:lstStyle/>
          <a:p>
            <a:r>
              <a:rPr lang="en-US" sz="1600">
                <a:solidFill>
                  <a:schemeClr val="tx1"/>
                </a:solidFill>
                <a:latin typeface="Arial Narrow" panose="020B0604020202020204" pitchFamily="34" charset="0"/>
                <a:cs typeface="Arial Narrow" panose="020B0604020202020204" pitchFamily="34" charset="0"/>
              </a:rPr>
              <a:t>Climate change communication &amp; collaboration across sectors</a:t>
            </a:r>
            <a:endParaRPr lang="en-US" sz="1600"/>
          </a:p>
        </p:txBody>
      </p:sp>
      <p:pic>
        <p:nvPicPr>
          <p:cNvPr id="2" name="Picture 3">
            <a:extLst>
              <a:ext uri="{FF2B5EF4-FFF2-40B4-BE49-F238E27FC236}">
                <a16:creationId xmlns:a16="http://schemas.microsoft.com/office/drawing/2014/main" id="{6688B7DE-5A39-F4FE-E69F-E12556F6EF36}"/>
              </a:ext>
            </a:extLst>
          </p:cNvPr>
          <p:cNvPicPr>
            <a:picLocks noChangeAspect="1"/>
          </p:cNvPicPr>
          <p:nvPr/>
        </p:nvPicPr>
        <p:blipFill>
          <a:blip r:embed="rId5"/>
          <a:stretch>
            <a:fillRect/>
          </a:stretch>
        </p:blipFill>
        <p:spPr>
          <a:xfrm>
            <a:off x="6300788" y="1600200"/>
            <a:ext cx="2743200" cy="2743200"/>
          </a:xfrm>
          <a:prstGeom prst="rect">
            <a:avLst/>
          </a:prstGeom>
        </p:spPr>
      </p:pic>
    </p:spTree>
    <p:extLst>
      <p:ext uri="{BB962C8B-B14F-4D97-AF65-F5344CB8AC3E}">
        <p14:creationId xmlns:p14="http://schemas.microsoft.com/office/powerpoint/2010/main" val="1945151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1" name="Picture 30" descr="A picture containing text, candelabrum, kitchen appliance&#10;&#10;Description automatically generated">
            <a:extLst>
              <a:ext uri="{FF2B5EF4-FFF2-40B4-BE49-F238E27FC236}">
                <a16:creationId xmlns:a16="http://schemas.microsoft.com/office/drawing/2014/main" id="{2E42B5D6-9A0D-4B45-8F5C-22385869478E}"/>
              </a:ext>
            </a:extLst>
          </p:cNvPr>
          <p:cNvPicPr/>
          <p:nvPr/>
        </p:nvPicPr>
        <p:blipFill rotWithShape="1">
          <a:blip r:embed="rId3">
            <a:extLst>
              <a:ext uri="{28A0092B-C50C-407E-A947-70E740481C1C}">
                <a14:useLocalDpi xmlns:a14="http://schemas.microsoft.com/office/drawing/2010/main" val="0"/>
              </a:ext>
            </a:extLst>
          </a:blip>
          <a:srcRect t="15120" b="73173"/>
          <a:stretch/>
        </p:blipFill>
        <p:spPr bwMode="auto">
          <a:xfrm>
            <a:off x="2475" y="799693"/>
            <a:ext cx="9139051" cy="255274"/>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5A8AA69-BBCB-4A6A-A050-009F34FE82F6}"/>
              </a:ext>
            </a:extLst>
          </p:cNvPr>
          <p:cNvSpPr/>
          <p:nvPr/>
        </p:nvSpPr>
        <p:spPr>
          <a:xfrm>
            <a:off x="2160053" y="96343"/>
            <a:ext cx="3722350" cy="1092607"/>
          </a:xfrm>
          <a:prstGeom prst="rect">
            <a:avLst/>
          </a:prstGeom>
        </p:spPr>
        <p:txBody>
          <a:bodyPr wrap="square" lIns="91440" tIns="45720" rIns="91440" bIns="45720" anchor="t">
            <a:spAutoFit/>
          </a:bodyPr>
          <a:lstStyle/>
          <a:p>
            <a:pPr>
              <a:buClr>
                <a:srgbClr val="00717D"/>
              </a:buClr>
            </a:pPr>
            <a:r>
              <a:rPr lang="en-US" sz="3200" b="1">
                <a:solidFill>
                  <a:srgbClr val="00717D"/>
                </a:solidFill>
                <a:latin typeface="Arial Narrow"/>
                <a:cs typeface="Arial Narrow" panose="020B0604020202020204" pitchFamily="34" charset="0"/>
              </a:rPr>
              <a:t>Act 185</a:t>
            </a:r>
            <a:endParaRPr lang="en-US" sz="3200" b="1">
              <a:solidFill>
                <a:srgbClr val="00717D"/>
              </a:solidFill>
              <a:latin typeface="Arial Narrow" panose="020B0606020202030204" pitchFamily="34" charset="0"/>
              <a:cs typeface="Arial Narrow" panose="020B0604020202020204" pitchFamily="34" charset="0"/>
            </a:endParaRPr>
          </a:p>
          <a:p>
            <a:pPr>
              <a:spcBef>
                <a:spcPts val="600"/>
              </a:spcBef>
              <a:buClr>
                <a:srgbClr val="00717D"/>
              </a:buClr>
            </a:pPr>
            <a:endParaRPr lang="haw-US" sz="2800" b="1">
              <a:solidFill>
                <a:srgbClr val="00717D"/>
              </a:solidFill>
              <a:latin typeface="Arial Narrow" panose="020B0606020202030204" pitchFamily="34" charset="0"/>
              <a:cs typeface="Arial Narrow" panose="020B0604020202020204" pitchFamily="34" charset="0"/>
            </a:endParaRPr>
          </a:p>
        </p:txBody>
      </p:sp>
      <p:sp>
        <p:nvSpPr>
          <p:cNvPr id="22" name="Rectangle 21">
            <a:extLst>
              <a:ext uri="{FF2B5EF4-FFF2-40B4-BE49-F238E27FC236}">
                <a16:creationId xmlns:a16="http://schemas.microsoft.com/office/drawing/2014/main" id="{E49B61B3-24C8-4188-B602-E119D8FEC079}"/>
              </a:ext>
            </a:extLst>
          </p:cNvPr>
          <p:cNvSpPr/>
          <p:nvPr/>
        </p:nvSpPr>
        <p:spPr>
          <a:xfrm>
            <a:off x="45508" y="4836846"/>
            <a:ext cx="3576581" cy="248530"/>
          </a:xfrm>
          <a:prstGeom prst="rect">
            <a:avLst/>
          </a:prstGeom>
        </p:spPr>
        <p:txBody>
          <a:bodyPr wrap="square" lIns="91440" tIns="45720" rIns="91440" bIns="45720" anchor="t">
            <a:spAutoFit/>
          </a:bodyPr>
          <a:lstStyle/>
          <a:p>
            <a:pPr>
              <a:lnSpc>
                <a:spcPct val="107000"/>
              </a:lnSpc>
              <a:spcAft>
                <a:spcPts val="600"/>
              </a:spcAft>
            </a:pPr>
            <a:r>
              <a:rPr lang="en-US" sz="1000" b="1">
                <a:solidFill>
                  <a:schemeClr val="accent5">
                    <a:lumMod val="75000"/>
                  </a:schemeClr>
                </a:solidFill>
                <a:latin typeface="Arial Narrow"/>
                <a:ea typeface="Calibri" panose="020F0502020204030204" pitchFamily="34" charset="0"/>
                <a:cs typeface="Times New Roman"/>
              </a:rPr>
              <a:t>Climate Ready Hawai</a:t>
            </a:r>
            <a:r>
              <a:rPr lang="haw-US" sz="1000" b="1">
                <a:solidFill>
                  <a:schemeClr val="accent5">
                    <a:lumMod val="75000"/>
                  </a:schemeClr>
                </a:solidFill>
                <a:latin typeface="Arial Narrow"/>
                <a:ea typeface="Calibri" panose="020F0502020204030204" pitchFamily="34" charset="0"/>
                <a:cs typeface="Times New Roman"/>
              </a:rPr>
              <a:t>ʻ</a:t>
            </a:r>
            <a:r>
              <a:rPr lang="en-US" sz="1000" b="1" err="1">
                <a:solidFill>
                  <a:schemeClr val="accent5">
                    <a:lumMod val="75000"/>
                  </a:schemeClr>
                </a:solidFill>
                <a:latin typeface="Arial Narrow"/>
                <a:ea typeface="Calibri" panose="020F0502020204030204" pitchFamily="34" charset="0"/>
                <a:cs typeface="Times New Roman"/>
              </a:rPr>
              <a:t>i</a:t>
            </a:r>
            <a:r>
              <a:rPr lang="en-US" sz="1000" b="1">
                <a:solidFill>
                  <a:schemeClr val="accent5">
                    <a:lumMod val="75000"/>
                  </a:schemeClr>
                </a:solidFill>
                <a:latin typeface="Arial Narrow"/>
                <a:ea typeface="Calibri" panose="020F0502020204030204" pitchFamily="34" charset="0"/>
                <a:cs typeface="Times New Roman"/>
              </a:rPr>
              <a:t>: Coordinator’s Update. July 20, 2022 Meeting</a:t>
            </a:r>
            <a:endParaRPr lang="en-US" sz="1000">
              <a:solidFill>
                <a:schemeClr val="accent5">
                  <a:lumMod val="75000"/>
                </a:schemeClr>
              </a:solidFill>
              <a:latin typeface="Arial Narrow"/>
              <a:ea typeface="Calibri" panose="020F0502020204030204" pitchFamily="34" charset="0"/>
              <a:cs typeface="Times New Roman"/>
            </a:endParaRPr>
          </a:p>
        </p:txBody>
      </p:sp>
      <p:sp>
        <p:nvSpPr>
          <p:cNvPr id="27" name="TextBox 26">
            <a:extLst>
              <a:ext uri="{FF2B5EF4-FFF2-40B4-BE49-F238E27FC236}">
                <a16:creationId xmlns:a16="http://schemas.microsoft.com/office/drawing/2014/main" id="{A5419206-341D-454E-980B-0C4A4D1450D9}"/>
              </a:ext>
            </a:extLst>
          </p:cNvPr>
          <p:cNvSpPr txBox="1"/>
          <p:nvPr/>
        </p:nvSpPr>
        <p:spPr>
          <a:xfrm>
            <a:off x="45508" y="1188950"/>
            <a:ext cx="8759825" cy="3708003"/>
          </a:xfrm>
          <a:prstGeom prst="rect">
            <a:avLst/>
          </a:prstGeom>
          <a:noFill/>
        </p:spPr>
        <p:txBody>
          <a:bodyPr wrap="square" lIns="91440" tIns="45720" rIns="91440" bIns="45720" anchor="t">
            <a:spAutoFit/>
          </a:bodyPr>
          <a:lstStyle/>
          <a:p>
            <a:pPr fontAlgn="base">
              <a:lnSpc>
                <a:spcPct val="107000"/>
              </a:lnSpc>
            </a:pPr>
            <a:endParaRPr lang="en-US" sz="1600" b="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7000"/>
              </a:lnSpc>
            </a:pPr>
            <a:r>
              <a:rPr lang="en-US" b="1">
                <a:solidFill>
                  <a:srgbClr val="00717D"/>
                </a:solidFill>
                <a:ea typeface="Times New Roman" panose="02020603050405020304" pitchFamily="18" charset="0"/>
              </a:rPr>
              <a:t>The Hawai</a:t>
            </a:r>
            <a:r>
              <a:rPr lang="haw-US" b="1">
                <a:solidFill>
                  <a:schemeClr val="accent5">
                    <a:lumMod val="75000"/>
                  </a:schemeClr>
                </a:solidFill>
                <a:latin typeface="Arial Narrow"/>
                <a:ea typeface="Times New Roman" panose="02020603050405020304" pitchFamily="18" charset="0"/>
              </a:rPr>
              <a:t>ʻ</a:t>
            </a:r>
            <a:r>
              <a:rPr lang="en-US" b="1" err="1">
                <a:solidFill>
                  <a:srgbClr val="00717D"/>
                </a:solidFill>
                <a:ea typeface="Times New Roman" panose="02020603050405020304" pitchFamily="18" charset="0"/>
              </a:rPr>
              <a:t>i</a:t>
            </a:r>
            <a:r>
              <a:rPr lang="en-US" b="1">
                <a:solidFill>
                  <a:srgbClr val="00717D"/>
                </a:solidFill>
                <a:ea typeface="Times New Roman" panose="02020603050405020304" pitchFamily="18" charset="0"/>
              </a:rPr>
              <a:t> Carbon Smart Land Management Assistance Pilot Program </a:t>
            </a:r>
          </a:p>
          <a:p>
            <a:pPr>
              <a:lnSpc>
                <a:spcPct val="107000"/>
              </a:lnSpc>
            </a:pPr>
            <a:endParaRPr lang="en-US">
              <a:ea typeface="Times New Roman" panose="02020603050405020304" pitchFamily="18" charset="0"/>
            </a:endParaRPr>
          </a:p>
          <a:p>
            <a:pPr>
              <a:lnSpc>
                <a:spcPct val="107000"/>
              </a:lnSpc>
            </a:pPr>
            <a:r>
              <a:rPr lang="en-US">
                <a:ea typeface="Times New Roman" panose="02020603050405020304" pitchFamily="18" charset="0"/>
              </a:rPr>
              <a:t>To</a:t>
            </a:r>
            <a:r>
              <a:rPr lang="en-US" sz="1400">
                <a:effectLst/>
                <a:ea typeface="Times New Roman" panose="02020603050405020304" pitchFamily="18" charset="0"/>
              </a:rPr>
              <a:t> </a:t>
            </a:r>
            <a:r>
              <a:rPr lang="en-US">
                <a:ea typeface="Times New Roman" panose="02020603050405020304" pitchFamily="18" charset="0"/>
              </a:rPr>
              <a:t>incentivize carbon sequestration activities</a:t>
            </a:r>
          </a:p>
          <a:p>
            <a:pPr>
              <a:lnSpc>
                <a:spcPct val="107000"/>
              </a:lnSpc>
            </a:pPr>
            <a:r>
              <a:rPr lang="en-US">
                <a:ea typeface="Times New Roman" panose="02020603050405020304" pitchFamily="18" charset="0"/>
              </a:rPr>
              <a:t>through incentive contracts that provide </a:t>
            </a:r>
          </a:p>
          <a:p>
            <a:pPr>
              <a:lnSpc>
                <a:spcPct val="107000"/>
              </a:lnSpc>
            </a:pPr>
            <a:r>
              <a:rPr lang="en-US">
                <a:ea typeface="Times New Roman" panose="02020603050405020304" pitchFamily="18" charset="0"/>
              </a:rPr>
              <a:t>compensation </a:t>
            </a:r>
            <a:r>
              <a:rPr lang="en-US" sz="1400">
                <a:effectLst/>
                <a:ea typeface="Times New Roman" panose="02020603050405020304" pitchFamily="18" charset="0"/>
              </a:rPr>
              <a:t>for </a:t>
            </a:r>
            <a:r>
              <a:rPr lang="en-US">
                <a:ea typeface="Times New Roman" panose="02020603050405020304" pitchFamily="18" charset="0"/>
              </a:rPr>
              <a:t>eligible practices by </a:t>
            </a:r>
          </a:p>
          <a:p>
            <a:pPr>
              <a:lnSpc>
                <a:spcPct val="107000"/>
              </a:lnSpc>
            </a:pPr>
            <a:r>
              <a:rPr lang="en-US">
                <a:ea typeface="Times New Roman" panose="02020603050405020304" pitchFamily="18" charset="0"/>
              </a:rPr>
              <a:t>program participants</a:t>
            </a:r>
            <a:r>
              <a:rPr lang="en-US" sz="1400">
                <a:effectLst/>
                <a:ea typeface="Times New Roman" panose="02020603050405020304" pitchFamily="18" charset="0"/>
              </a:rPr>
              <a:t>.</a:t>
            </a:r>
            <a:endParaRPr lang="en-US"/>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r>
              <a:rPr lang="en-US" b="1">
                <a:solidFill>
                  <a:srgbClr val="424242"/>
                </a:solidFill>
                <a:latin typeface="Verdana"/>
                <a:ea typeface="Times New Roman" panose="02020603050405020304" pitchFamily="18" charset="0"/>
                <a:cs typeface="Segoe UI"/>
              </a:rPr>
              <a:t>USCA Hawai</a:t>
            </a:r>
            <a:r>
              <a:rPr lang="haw-US" b="1">
                <a:solidFill>
                  <a:schemeClr val="tx1">
                    <a:lumMod val="95000"/>
                    <a:lumOff val="5000"/>
                  </a:schemeClr>
                </a:solidFill>
                <a:latin typeface="Arial Narrow"/>
                <a:ea typeface="Times New Roman" panose="02020603050405020304" pitchFamily="18" charset="0"/>
                <a:cs typeface="Segoe UI"/>
              </a:rPr>
              <a:t>ʻ</a:t>
            </a:r>
            <a:r>
              <a:rPr lang="en-US" b="1" err="1">
                <a:solidFill>
                  <a:srgbClr val="424242"/>
                </a:solidFill>
                <a:latin typeface="Verdana"/>
                <a:ea typeface="Times New Roman" panose="02020603050405020304" pitchFamily="18" charset="0"/>
                <a:cs typeface="Segoe UI"/>
              </a:rPr>
              <a:t>i</a:t>
            </a:r>
            <a:r>
              <a:rPr lang="en-US" b="1">
                <a:solidFill>
                  <a:srgbClr val="424242"/>
                </a:solidFill>
                <a:latin typeface="Verdana"/>
                <a:ea typeface="Times New Roman" panose="02020603050405020304" pitchFamily="18" charset="0"/>
                <a:cs typeface="Segoe UI"/>
              </a:rPr>
              <a:t> NWL Research Team </a:t>
            </a: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marL="285750" indent="-285750">
              <a:buChar char="•"/>
            </a:pPr>
            <a:r>
              <a:rPr lang="en-US"/>
              <a:t>Invasive species control</a:t>
            </a:r>
          </a:p>
          <a:p>
            <a:pPr marL="285750" indent="-285750">
              <a:buChar char="•"/>
            </a:pPr>
            <a:r>
              <a:rPr lang="en-US"/>
              <a:t>Afforestation</a:t>
            </a:r>
          </a:p>
          <a:p>
            <a:pPr marL="285750" indent="-285750">
              <a:buChar char="•"/>
            </a:pPr>
            <a:r>
              <a:rPr lang="en-US"/>
              <a:t>Interplanting, enrichment planting</a:t>
            </a:r>
          </a:p>
          <a:p>
            <a:pPr marL="285750" indent="-285750">
              <a:buChar char="•"/>
            </a:pPr>
            <a:r>
              <a:rPr lang="en-US"/>
              <a:t>Harvesting methods</a:t>
            </a:r>
          </a:p>
          <a:p>
            <a:pPr marL="285750" indent="-285750">
              <a:buChar char="•"/>
            </a:pPr>
            <a:r>
              <a:rPr lang="en-US"/>
              <a:t>Fire breaks </a:t>
            </a:r>
          </a:p>
          <a:p>
            <a:pPr marL="285750" indent="-285750">
              <a:buChar char="•"/>
            </a:pPr>
            <a:r>
              <a:rPr lang="en-US"/>
              <a:t>Nutrient management</a:t>
            </a:r>
          </a:p>
          <a:p>
            <a:pPr marL="285750" indent="-285750">
              <a:buChar char="•"/>
            </a:pPr>
            <a:r>
              <a:rPr lang="en-US"/>
              <a:t>Erosion control</a:t>
            </a:r>
          </a:p>
        </p:txBody>
      </p:sp>
      <p:pic>
        <p:nvPicPr>
          <p:cNvPr id="29" name="Graphic 28" descr="Rainforest with solid fill">
            <a:extLst>
              <a:ext uri="{FF2B5EF4-FFF2-40B4-BE49-F238E27FC236}">
                <a16:creationId xmlns:a16="http://schemas.microsoft.com/office/drawing/2014/main" id="{DF230A80-630F-46E9-AD92-913C706F7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3531" y="182432"/>
            <a:ext cx="482682" cy="482682"/>
          </a:xfrm>
          <a:prstGeom prst="rect">
            <a:avLst/>
          </a:prstGeom>
        </p:spPr>
      </p:pic>
      <p:pic>
        <p:nvPicPr>
          <p:cNvPr id="2" name="Picture 3">
            <a:extLst>
              <a:ext uri="{FF2B5EF4-FFF2-40B4-BE49-F238E27FC236}">
                <a16:creationId xmlns:a16="http://schemas.microsoft.com/office/drawing/2014/main" id="{0E37AD17-FE97-2B16-D750-FFED84BB3FB6}"/>
              </a:ext>
            </a:extLst>
          </p:cNvPr>
          <p:cNvPicPr>
            <a:picLocks noChangeAspect="1"/>
          </p:cNvPicPr>
          <p:nvPr/>
        </p:nvPicPr>
        <p:blipFill>
          <a:blip r:embed="rId6"/>
          <a:stretch>
            <a:fillRect/>
          </a:stretch>
        </p:blipFill>
        <p:spPr>
          <a:xfrm>
            <a:off x="3799973" y="1910012"/>
            <a:ext cx="5198645" cy="2925178"/>
          </a:xfrm>
          <a:prstGeom prst="rect">
            <a:avLst/>
          </a:prstGeom>
        </p:spPr>
      </p:pic>
    </p:spTree>
    <p:extLst>
      <p:ext uri="{BB962C8B-B14F-4D97-AF65-F5344CB8AC3E}">
        <p14:creationId xmlns:p14="http://schemas.microsoft.com/office/powerpoint/2010/main" val="87720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841EF-4D00-4F7B-8922-5C75DCA86E50}"/>
              </a:ext>
            </a:extLst>
          </p:cNvPr>
          <p:cNvGrpSpPr/>
          <p:nvPr/>
        </p:nvGrpSpPr>
        <p:grpSpPr>
          <a:xfrm>
            <a:off x="2834582" y="172740"/>
            <a:ext cx="3097156" cy="663009"/>
            <a:chOff x="3481597" y="99043"/>
            <a:chExt cx="3097156" cy="663009"/>
          </a:xfrm>
        </p:grpSpPr>
        <p:sp>
          <p:nvSpPr>
            <p:cNvPr id="4" name="Rectangle 3">
              <a:extLst>
                <a:ext uri="{FF2B5EF4-FFF2-40B4-BE49-F238E27FC236}">
                  <a16:creationId xmlns:a16="http://schemas.microsoft.com/office/drawing/2014/main" id="{94968B41-908D-4BCA-ADA8-89A1AB694BE5}"/>
                </a:ext>
              </a:extLst>
            </p:cNvPr>
            <p:cNvSpPr/>
            <p:nvPr/>
          </p:nvSpPr>
          <p:spPr>
            <a:xfrm>
              <a:off x="3481597" y="99043"/>
              <a:ext cx="3097156" cy="584775"/>
            </a:xfrm>
            <a:prstGeom prst="rect">
              <a:avLst/>
            </a:prstGeom>
          </p:spPr>
          <p:txBody>
            <a:bodyPr wrap="square">
              <a:spAutoFit/>
            </a:bodyPr>
            <a:lstStyle/>
            <a:p>
              <a:pPr>
                <a:spcBef>
                  <a:spcPts val="600"/>
                </a:spcBef>
                <a:buClr>
                  <a:srgbClr val="00717D"/>
                </a:buClr>
              </a:pPr>
              <a:r>
                <a:rPr lang="en-US" sz="1800" b="1">
                  <a:solidFill>
                    <a:srgbClr val="00717D"/>
                  </a:solidFill>
                  <a:latin typeface="Arial Narrow" panose="020B0604020202020204" pitchFamily="34" charset="0"/>
                  <a:cs typeface="Arial Narrow" panose="020B0604020202020204" pitchFamily="34" charset="0"/>
                </a:rPr>
                <a:t>Mitigation </a:t>
              </a:r>
              <a:endParaRPr lang="haw-US" sz="1800" b="1">
                <a:solidFill>
                  <a:srgbClr val="00717D"/>
                </a:solidFill>
                <a:latin typeface="Arial Narrow" panose="020B0604020202020204" pitchFamily="34" charset="0"/>
                <a:cs typeface="Arial Narrow" panose="020B0604020202020204" pitchFamily="34" charset="0"/>
              </a:endParaRPr>
            </a:p>
            <a:p>
              <a:pPr>
                <a:buClr>
                  <a:srgbClr val="00717D"/>
                </a:buClr>
              </a:pPr>
              <a:endParaRPr lang="en-US">
                <a:solidFill>
                  <a:schemeClr val="tx1"/>
                </a:solidFill>
                <a:latin typeface="Arial Narrow" panose="020B0604020202020204" pitchFamily="34" charset="0"/>
                <a:cs typeface="Arial Narrow" panose="020B0604020202020204" pitchFamily="34" charset="0"/>
              </a:endParaRPr>
            </a:p>
          </p:txBody>
        </p:sp>
        <p:sp>
          <p:nvSpPr>
            <p:cNvPr id="24" name="Rectangle 23">
              <a:extLst>
                <a:ext uri="{FF2B5EF4-FFF2-40B4-BE49-F238E27FC236}">
                  <a16:creationId xmlns:a16="http://schemas.microsoft.com/office/drawing/2014/main" id="{E8927D1D-40F1-49E5-AC2E-B30303EF4060}"/>
                </a:ext>
              </a:extLst>
            </p:cNvPr>
            <p:cNvSpPr/>
            <p:nvPr/>
          </p:nvSpPr>
          <p:spPr>
            <a:xfrm>
              <a:off x="3481597" y="423498"/>
              <a:ext cx="2670924" cy="338554"/>
            </a:xfrm>
            <a:prstGeom prst="rect">
              <a:avLst/>
            </a:prstGeom>
          </p:spPr>
          <p:txBody>
            <a:bodyPr wrap="none" lIns="91440" tIns="45720" rIns="91440" bIns="45720" anchor="t">
              <a:spAutoFit/>
            </a:bodyPr>
            <a:lstStyle/>
            <a:p>
              <a:r>
                <a:rPr lang="en-US" sz="1600" b="1" err="1"/>
                <a:t>O</a:t>
              </a:r>
              <a:r>
                <a:rPr lang="en-US" sz="1600" err="1"/>
                <a:t>ʻ</a:t>
              </a:r>
              <a:r>
                <a:rPr lang="en-US" sz="1600" b="1" err="1"/>
                <a:t>ahu</a:t>
              </a:r>
              <a:r>
                <a:rPr lang="en-US" sz="1600" b="1"/>
                <a:t> Mobility Hub Study</a:t>
              </a:r>
            </a:p>
          </p:txBody>
        </p:sp>
      </p:grpSp>
      <p:pic>
        <p:nvPicPr>
          <p:cNvPr id="11" name="Picture 10" descr="A picture containing text, candelabrum, kitchen appliance&#10;&#10;Description automatically generated">
            <a:extLst>
              <a:ext uri="{FF2B5EF4-FFF2-40B4-BE49-F238E27FC236}">
                <a16:creationId xmlns:a16="http://schemas.microsoft.com/office/drawing/2014/main" id="{DC7D42A6-BB80-4EB3-9945-BCD15E39E461}"/>
              </a:ext>
            </a:extLst>
          </p:cNvPr>
          <p:cNvPicPr/>
          <p:nvPr/>
        </p:nvPicPr>
        <p:blipFill rotWithShape="1">
          <a:blip r:embed="rId4">
            <a:extLst>
              <a:ext uri="{28A0092B-C50C-407E-A947-70E740481C1C}">
                <a14:useLocalDpi xmlns:a14="http://schemas.microsoft.com/office/drawing/2010/main" val="0"/>
              </a:ext>
            </a:extLst>
          </a:blip>
          <a:srcRect t="15120" b="73173"/>
          <a:stretch/>
        </p:blipFill>
        <p:spPr bwMode="auto">
          <a:xfrm>
            <a:off x="2475" y="954035"/>
            <a:ext cx="9139051" cy="255274"/>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4CDBBB1A-033A-4D1D-A322-188922BBD295}"/>
              </a:ext>
            </a:extLst>
          </p:cNvPr>
          <p:cNvSpPr/>
          <p:nvPr/>
        </p:nvSpPr>
        <p:spPr>
          <a:xfrm>
            <a:off x="45508" y="4836846"/>
            <a:ext cx="4035284" cy="398058"/>
          </a:xfrm>
          <a:prstGeom prst="rect">
            <a:avLst/>
          </a:prstGeom>
        </p:spPr>
        <p:txBody>
          <a:bodyPr wrap="square" lIns="91440" tIns="45720" rIns="91440" bIns="45720" anchor="t">
            <a:spAutoFit/>
          </a:bodyPr>
          <a:lstStyle/>
          <a:p>
            <a:r>
              <a:rPr lang="en-US" sz="1000" b="1">
                <a:solidFill>
                  <a:schemeClr val="accent5">
                    <a:lumMod val="75000"/>
                  </a:schemeClr>
                </a:solidFill>
                <a:latin typeface="Arial Narrow"/>
                <a:ea typeface="Calibri" panose="020F0502020204030204" pitchFamily="34" charset="0"/>
                <a:cs typeface="Times New Roman"/>
              </a:rPr>
              <a:t>Climate Ready Hawai</a:t>
            </a:r>
            <a:r>
              <a:rPr lang="haw-US" sz="1000" b="1">
                <a:solidFill>
                  <a:schemeClr val="accent5">
                    <a:lumMod val="75000"/>
                  </a:schemeClr>
                </a:solidFill>
                <a:latin typeface="Arial Narrow"/>
                <a:ea typeface="Calibri" panose="020F0502020204030204" pitchFamily="34" charset="0"/>
                <a:cs typeface="Times New Roman"/>
              </a:rPr>
              <a:t>ʻ</a:t>
            </a:r>
            <a:r>
              <a:rPr lang="en-US" sz="1000" b="1" err="1">
                <a:solidFill>
                  <a:schemeClr val="accent5">
                    <a:lumMod val="75000"/>
                  </a:schemeClr>
                </a:solidFill>
                <a:latin typeface="Arial Narrow"/>
                <a:ea typeface="Calibri" panose="020F0502020204030204" pitchFamily="34" charset="0"/>
                <a:cs typeface="Times New Roman"/>
              </a:rPr>
              <a:t>i</a:t>
            </a:r>
            <a:r>
              <a:rPr lang="en-US" sz="1000" b="1">
                <a:solidFill>
                  <a:schemeClr val="accent5">
                    <a:lumMod val="75000"/>
                  </a:schemeClr>
                </a:solidFill>
                <a:latin typeface="Arial Narrow"/>
                <a:ea typeface="Calibri" panose="020F0502020204030204" pitchFamily="34" charset="0"/>
                <a:cs typeface="Times New Roman"/>
              </a:rPr>
              <a:t>: Coordinator’s Update. July 20, 2022 Meeting</a:t>
            </a:r>
            <a:endParaRPr lang="en-US" sz="1000">
              <a:solidFill>
                <a:schemeClr val="accent5">
                  <a:lumMod val="75000"/>
                </a:schemeClr>
              </a:solidFill>
              <a:ea typeface="Calibri" panose="020F0502020204030204" pitchFamily="34" charset="0"/>
              <a:cs typeface="Times New Roman"/>
            </a:endParaRPr>
          </a:p>
          <a:p>
            <a:pPr>
              <a:lnSpc>
                <a:spcPct val="107000"/>
              </a:lnSpc>
              <a:spcAft>
                <a:spcPts val="600"/>
              </a:spcAft>
            </a:pPr>
            <a:endParaRPr lang="en-US" sz="1000" b="1">
              <a:solidFill>
                <a:schemeClr val="accent5">
                  <a:lumMod val="75000"/>
                </a:schemeClr>
              </a:solidFill>
              <a:latin typeface="Arial Narrow"/>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A74EB0F-322A-4DBE-B45B-D963CA7A39A1}"/>
              </a:ext>
            </a:extLst>
          </p:cNvPr>
          <p:cNvSpPr txBox="1"/>
          <p:nvPr/>
        </p:nvSpPr>
        <p:spPr>
          <a:xfrm>
            <a:off x="3622089" y="1496907"/>
            <a:ext cx="5041004" cy="584775"/>
          </a:xfrm>
          <a:prstGeom prst="rect">
            <a:avLst/>
          </a:prstGeom>
          <a:noFill/>
        </p:spPr>
        <p:txBody>
          <a:bodyPr wrap="square">
            <a:spAutoFit/>
          </a:bodyPr>
          <a:lstStyle/>
          <a:p>
            <a:endParaRPr lang="en-US" sz="1600" b="1">
              <a:solidFill>
                <a:srgbClr val="00717D"/>
              </a:solidFill>
              <a:latin typeface="Arial Narrow" panose="020B0606020202030204" pitchFamily="34" charset="0"/>
              <a:cs typeface="Arial Narrow" panose="020B0604020202020204" pitchFamily="34" charset="0"/>
            </a:endParaRPr>
          </a:p>
          <a:p>
            <a:endParaRPr lang="haw-US" sz="1600" b="1">
              <a:solidFill>
                <a:srgbClr val="00717D"/>
              </a:solidFill>
              <a:latin typeface="Arial Narrow" panose="020B0606020202030204" pitchFamily="34" charset="0"/>
              <a:cs typeface="Arial Narrow" panose="020B0604020202020204" pitchFamily="34" charset="0"/>
            </a:endParaRPr>
          </a:p>
        </p:txBody>
      </p:sp>
      <p:pic>
        <p:nvPicPr>
          <p:cNvPr id="14" name="Graphic 13" descr="Bus">
            <a:extLst>
              <a:ext uri="{FF2B5EF4-FFF2-40B4-BE49-F238E27FC236}">
                <a16:creationId xmlns:a16="http://schemas.microsoft.com/office/drawing/2014/main" id="{FA5CC3EA-28D9-4942-8C52-0E2EFEFA39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3798" y="0"/>
            <a:ext cx="975909" cy="975909"/>
          </a:xfrm>
          <a:prstGeom prst="rect">
            <a:avLst/>
          </a:prstGeom>
        </p:spPr>
      </p:pic>
      <p:sp>
        <p:nvSpPr>
          <p:cNvPr id="10" name="Rectangle 9">
            <a:extLst>
              <a:ext uri="{FF2B5EF4-FFF2-40B4-BE49-F238E27FC236}">
                <a16:creationId xmlns:a16="http://schemas.microsoft.com/office/drawing/2014/main" id="{413832A5-6096-CF3A-B243-30A6127A44C6}"/>
              </a:ext>
            </a:extLst>
          </p:cNvPr>
          <p:cNvSpPr/>
          <p:nvPr/>
        </p:nvSpPr>
        <p:spPr>
          <a:xfrm>
            <a:off x="322483" y="1482938"/>
            <a:ext cx="4003125" cy="3662541"/>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n-US" sz="1200" b="1">
                <a:solidFill>
                  <a:srgbClr val="00717D"/>
                </a:solidFill>
              </a:rPr>
              <a:t>What is a Mobility Hub?</a:t>
            </a:r>
          </a:p>
          <a:p>
            <a:pPr marL="285750" indent="-285750">
              <a:spcAft>
                <a:spcPts val="600"/>
              </a:spcAft>
              <a:buFont typeface="Arial"/>
              <a:buChar char="•"/>
            </a:pPr>
            <a:r>
              <a:rPr lang="en-US" sz="1200"/>
              <a:t>A place where people can seamlessly connect with multiple modes of transportation in a shared location</a:t>
            </a:r>
          </a:p>
          <a:p>
            <a:pPr marL="285750" indent="-285750">
              <a:spcAft>
                <a:spcPts val="600"/>
              </a:spcAft>
              <a:buFont typeface="Arial"/>
              <a:buChar char="•"/>
            </a:pPr>
            <a:r>
              <a:rPr lang="en-US" sz="1200"/>
              <a:t>Provide physical integration among transportation modes by co-locating carshare, bikeshare, and other shared-mobility services close to public transit stops and dense residential developments</a:t>
            </a:r>
          </a:p>
          <a:p>
            <a:pPr marL="285750" indent="-285750">
              <a:spcAft>
                <a:spcPts val="600"/>
              </a:spcAft>
              <a:buFont typeface="Arial"/>
              <a:buChar char="•"/>
            </a:pPr>
            <a:endParaRPr lang="en-US" sz="1200"/>
          </a:p>
          <a:p>
            <a:pPr>
              <a:spcAft>
                <a:spcPts val="600"/>
              </a:spcAft>
            </a:pPr>
            <a:r>
              <a:rPr lang="en-US" sz="1200" b="1">
                <a:solidFill>
                  <a:srgbClr val="00717D"/>
                </a:solidFill>
              </a:rPr>
              <a:t>Scope of Work</a:t>
            </a:r>
            <a:endParaRPr lang="en-US" sz="1200"/>
          </a:p>
          <a:p>
            <a:pPr marL="342900" indent="-342900">
              <a:spcAft>
                <a:spcPts val="600"/>
              </a:spcAft>
              <a:buAutoNum type="arabicPeriod"/>
            </a:pPr>
            <a:r>
              <a:rPr lang="en-US" sz="1200"/>
              <a:t>Parking inventory and utilization rates</a:t>
            </a:r>
          </a:p>
          <a:p>
            <a:pPr marL="342900" indent="-342900">
              <a:spcAft>
                <a:spcPts val="600"/>
              </a:spcAft>
              <a:buAutoNum type="arabicPeriod"/>
            </a:pPr>
            <a:r>
              <a:rPr lang="en-US" sz="1200"/>
              <a:t>Classifications for potential sites</a:t>
            </a:r>
          </a:p>
          <a:p>
            <a:pPr marL="342900" indent="-342900">
              <a:spcAft>
                <a:spcPts val="600"/>
              </a:spcAft>
              <a:buAutoNum type="arabicPeriod"/>
            </a:pPr>
            <a:r>
              <a:rPr lang="en-US" sz="1200"/>
              <a:t>Evaluation criteria for site selection </a:t>
            </a:r>
          </a:p>
          <a:p>
            <a:pPr marL="342900" indent="-342900">
              <a:spcAft>
                <a:spcPts val="600"/>
              </a:spcAft>
              <a:buAutoNum type="arabicPeriod"/>
            </a:pPr>
            <a:r>
              <a:rPr lang="en-US" sz="1200"/>
              <a:t>Implementation strategies</a:t>
            </a:r>
          </a:p>
          <a:p>
            <a:pPr marL="285750" indent="-285750">
              <a:spcAft>
                <a:spcPts val="600"/>
              </a:spcAft>
              <a:buFont typeface="Wingdings,Sans-Serif"/>
              <a:buChar char="§"/>
            </a:pPr>
            <a:endParaRPr lang="en-US" sz="1300"/>
          </a:p>
          <a:p>
            <a:pPr marL="285750" indent="-285750">
              <a:spcAft>
                <a:spcPts val="600"/>
              </a:spcAft>
              <a:buFont typeface="Wingdings,Sans-Serif"/>
              <a:buChar char="§"/>
            </a:pPr>
            <a:endParaRPr lang="en-US" sz="1300"/>
          </a:p>
        </p:txBody>
      </p:sp>
      <p:pic>
        <p:nvPicPr>
          <p:cNvPr id="5" name="Picture 5">
            <a:extLst>
              <a:ext uri="{FF2B5EF4-FFF2-40B4-BE49-F238E27FC236}">
                <a16:creationId xmlns:a16="http://schemas.microsoft.com/office/drawing/2014/main" id="{1FF1FBB2-48A8-7B50-D030-D20318A3C005}"/>
              </a:ext>
            </a:extLst>
          </p:cNvPr>
          <p:cNvPicPr>
            <a:picLocks noChangeAspect="1"/>
          </p:cNvPicPr>
          <p:nvPr/>
        </p:nvPicPr>
        <p:blipFill>
          <a:blip r:embed="rId7"/>
          <a:stretch>
            <a:fillRect/>
          </a:stretch>
        </p:blipFill>
        <p:spPr>
          <a:xfrm>
            <a:off x="4386532" y="1784877"/>
            <a:ext cx="4576313" cy="2749094"/>
          </a:xfrm>
          <a:prstGeom prst="rect">
            <a:avLst/>
          </a:prstGeom>
        </p:spPr>
      </p:pic>
    </p:spTree>
    <p:extLst>
      <p:ext uri="{BB962C8B-B14F-4D97-AF65-F5344CB8AC3E}">
        <p14:creationId xmlns:p14="http://schemas.microsoft.com/office/powerpoint/2010/main" val="143708685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841EF-4D00-4F7B-8922-5C75DCA86E50}"/>
              </a:ext>
            </a:extLst>
          </p:cNvPr>
          <p:cNvGrpSpPr/>
          <p:nvPr/>
        </p:nvGrpSpPr>
        <p:grpSpPr>
          <a:xfrm>
            <a:off x="2834581" y="358595"/>
            <a:ext cx="3805115" cy="663009"/>
            <a:chOff x="3481596" y="99043"/>
            <a:chExt cx="3805115" cy="663009"/>
          </a:xfrm>
        </p:grpSpPr>
        <p:sp>
          <p:nvSpPr>
            <p:cNvPr id="4" name="Rectangle 3">
              <a:extLst>
                <a:ext uri="{FF2B5EF4-FFF2-40B4-BE49-F238E27FC236}">
                  <a16:creationId xmlns:a16="http://schemas.microsoft.com/office/drawing/2014/main" id="{94968B41-908D-4BCA-ADA8-89A1AB694BE5}"/>
                </a:ext>
              </a:extLst>
            </p:cNvPr>
            <p:cNvSpPr/>
            <p:nvPr/>
          </p:nvSpPr>
          <p:spPr>
            <a:xfrm>
              <a:off x="3481596" y="99043"/>
              <a:ext cx="3805115" cy="584775"/>
            </a:xfrm>
            <a:prstGeom prst="rect">
              <a:avLst/>
            </a:prstGeom>
          </p:spPr>
          <p:txBody>
            <a:bodyPr wrap="square" lIns="91440" tIns="45720" rIns="91440" bIns="45720" anchor="t">
              <a:spAutoFit/>
            </a:bodyPr>
            <a:lstStyle/>
            <a:p>
              <a:pPr>
                <a:spcBef>
                  <a:spcPts val="600"/>
                </a:spcBef>
                <a:buClr>
                  <a:srgbClr val="00717D"/>
                </a:buClr>
              </a:pPr>
              <a:r>
                <a:rPr lang="en-US" sz="1800" b="1">
                  <a:solidFill>
                    <a:srgbClr val="00717D"/>
                  </a:solidFill>
                  <a:latin typeface="Arial Narrow"/>
                  <a:cs typeface="Arial Narrow" panose="020B0604020202020204" pitchFamily="34" charset="0"/>
                </a:rPr>
                <a:t>Climate Vulnerability Clearinghouse  </a:t>
              </a:r>
              <a:endParaRPr lang="haw-US" sz="1800" b="1">
                <a:solidFill>
                  <a:srgbClr val="00717D"/>
                </a:solidFill>
                <a:latin typeface="Arial Narrow" panose="020B0604020202020204" pitchFamily="34" charset="0"/>
                <a:cs typeface="Arial Narrow" panose="020B0604020202020204" pitchFamily="34" charset="0"/>
              </a:endParaRPr>
            </a:p>
            <a:p>
              <a:pPr>
                <a:buClr>
                  <a:srgbClr val="00717D"/>
                </a:buClr>
              </a:pPr>
              <a:endParaRPr lang="en-US">
                <a:solidFill>
                  <a:schemeClr val="tx1"/>
                </a:solidFill>
                <a:latin typeface="Arial Narrow" panose="020B0604020202020204" pitchFamily="34" charset="0"/>
                <a:cs typeface="Arial Narrow" panose="020B0604020202020204" pitchFamily="34" charset="0"/>
              </a:endParaRPr>
            </a:p>
          </p:txBody>
        </p:sp>
        <p:sp>
          <p:nvSpPr>
            <p:cNvPr id="24" name="Rectangle 23">
              <a:extLst>
                <a:ext uri="{FF2B5EF4-FFF2-40B4-BE49-F238E27FC236}">
                  <a16:creationId xmlns:a16="http://schemas.microsoft.com/office/drawing/2014/main" id="{E8927D1D-40F1-49E5-AC2E-B30303EF4060}"/>
                </a:ext>
              </a:extLst>
            </p:cNvPr>
            <p:cNvSpPr/>
            <p:nvPr/>
          </p:nvSpPr>
          <p:spPr>
            <a:xfrm>
              <a:off x="3481597" y="423498"/>
              <a:ext cx="184731" cy="338554"/>
            </a:xfrm>
            <a:prstGeom prst="rect">
              <a:avLst/>
            </a:prstGeom>
          </p:spPr>
          <p:txBody>
            <a:bodyPr wrap="none">
              <a:spAutoFit/>
            </a:bodyPr>
            <a:lstStyle/>
            <a:p>
              <a:endParaRPr lang="en-US" sz="1600" b="1"/>
            </a:p>
          </p:txBody>
        </p:sp>
      </p:grpSp>
      <p:pic>
        <p:nvPicPr>
          <p:cNvPr id="11" name="Picture 10" descr="A picture containing text, candelabrum, kitchen appliance&#10;&#10;Description automatically generated">
            <a:extLst>
              <a:ext uri="{FF2B5EF4-FFF2-40B4-BE49-F238E27FC236}">
                <a16:creationId xmlns:a16="http://schemas.microsoft.com/office/drawing/2014/main" id="{DC7D42A6-BB80-4EB3-9945-BCD15E39E461}"/>
              </a:ext>
            </a:extLst>
          </p:cNvPr>
          <p:cNvPicPr/>
          <p:nvPr/>
        </p:nvPicPr>
        <p:blipFill rotWithShape="1">
          <a:blip r:embed="rId2">
            <a:extLst>
              <a:ext uri="{28A0092B-C50C-407E-A947-70E740481C1C}">
                <a14:useLocalDpi xmlns:a14="http://schemas.microsoft.com/office/drawing/2010/main" val="0"/>
              </a:ext>
            </a:extLst>
          </a:blip>
          <a:srcRect t="15120" b="73173"/>
          <a:stretch/>
        </p:blipFill>
        <p:spPr bwMode="auto">
          <a:xfrm>
            <a:off x="2475" y="954035"/>
            <a:ext cx="9139051" cy="255274"/>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4CDBBB1A-033A-4D1D-A322-188922BBD295}"/>
              </a:ext>
            </a:extLst>
          </p:cNvPr>
          <p:cNvSpPr/>
          <p:nvPr/>
        </p:nvSpPr>
        <p:spPr>
          <a:xfrm>
            <a:off x="45508" y="4836846"/>
            <a:ext cx="3869474" cy="398058"/>
          </a:xfrm>
          <a:prstGeom prst="rect">
            <a:avLst/>
          </a:prstGeom>
        </p:spPr>
        <p:txBody>
          <a:bodyPr wrap="square" lIns="91440" tIns="45720" rIns="91440" bIns="45720" anchor="t">
            <a:spAutoFit/>
          </a:bodyPr>
          <a:lstStyle/>
          <a:p>
            <a:r>
              <a:rPr lang="en-US" sz="1000" b="1">
                <a:solidFill>
                  <a:schemeClr val="accent5">
                    <a:lumMod val="75000"/>
                  </a:schemeClr>
                </a:solidFill>
                <a:latin typeface="Arial Narrow"/>
                <a:ea typeface="Calibri" panose="020F0502020204030204" pitchFamily="34" charset="0"/>
                <a:cs typeface="Times New Roman"/>
              </a:rPr>
              <a:t>Climate Ready Hawai</a:t>
            </a:r>
            <a:r>
              <a:rPr lang="haw-US" sz="1000" b="1">
                <a:solidFill>
                  <a:schemeClr val="accent5">
                    <a:lumMod val="75000"/>
                  </a:schemeClr>
                </a:solidFill>
                <a:latin typeface="Arial Narrow"/>
                <a:ea typeface="Calibri" panose="020F0502020204030204" pitchFamily="34" charset="0"/>
                <a:cs typeface="Times New Roman"/>
              </a:rPr>
              <a:t>ʻ</a:t>
            </a:r>
            <a:r>
              <a:rPr lang="en-US" sz="1000" b="1" err="1">
                <a:solidFill>
                  <a:schemeClr val="accent5">
                    <a:lumMod val="75000"/>
                  </a:schemeClr>
                </a:solidFill>
                <a:latin typeface="Arial Narrow"/>
                <a:ea typeface="Calibri" panose="020F0502020204030204" pitchFamily="34" charset="0"/>
                <a:cs typeface="Times New Roman"/>
              </a:rPr>
              <a:t>i</a:t>
            </a:r>
            <a:r>
              <a:rPr lang="en-US" sz="1000" b="1">
                <a:solidFill>
                  <a:schemeClr val="accent5">
                    <a:lumMod val="75000"/>
                  </a:schemeClr>
                </a:solidFill>
                <a:latin typeface="Arial Narrow"/>
                <a:ea typeface="Calibri" panose="020F0502020204030204" pitchFamily="34" charset="0"/>
                <a:cs typeface="Times New Roman"/>
              </a:rPr>
              <a:t>: Coordinator’s Update. July 20, 2022 Meeting</a:t>
            </a:r>
            <a:endParaRPr lang="en-US" sz="1000">
              <a:solidFill>
                <a:schemeClr val="accent5">
                  <a:lumMod val="75000"/>
                </a:schemeClr>
              </a:solidFill>
              <a:latin typeface="Arial Narrow"/>
              <a:ea typeface="Calibri" panose="020F0502020204030204" pitchFamily="34" charset="0"/>
              <a:cs typeface="Times New Roman"/>
            </a:endParaRPr>
          </a:p>
          <a:p>
            <a:pPr>
              <a:lnSpc>
                <a:spcPct val="107000"/>
              </a:lnSpc>
              <a:spcAft>
                <a:spcPts val="600"/>
              </a:spcAft>
            </a:pPr>
            <a:endParaRPr lang="en-US" sz="1000" b="1">
              <a:solidFill>
                <a:schemeClr val="accent5">
                  <a:lumMod val="75000"/>
                </a:schemeClr>
              </a:solidFill>
              <a:latin typeface="Arial Narrow"/>
              <a:ea typeface="Calibri" panose="020F0502020204030204" pitchFamily="34" charset="0"/>
              <a:cs typeface="Times New Roman" panose="02020603050405020304" pitchFamily="18" charset="0"/>
            </a:endParaRPr>
          </a:p>
        </p:txBody>
      </p:sp>
      <p:pic>
        <p:nvPicPr>
          <p:cNvPr id="13" name="Graphic 12" descr="Rainforest with solid fill">
            <a:extLst>
              <a:ext uri="{FF2B5EF4-FFF2-40B4-BE49-F238E27FC236}">
                <a16:creationId xmlns:a16="http://schemas.microsoft.com/office/drawing/2014/main" id="{EF5DA9E5-58FE-4187-9B9F-BBD727E5BB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2735" y="248191"/>
            <a:ext cx="587558" cy="587558"/>
          </a:xfrm>
          <a:prstGeom prst="rect">
            <a:avLst/>
          </a:prstGeom>
        </p:spPr>
      </p:pic>
      <p:sp>
        <p:nvSpPr>
          <p:cNvPr id="15" name="TextBox 14">
            <a:extLst>
              <a:ext uri="{FF2B5EF4-FFF2-40B4-BE49-F238E27FC236}">
                <a16:creationId xmlns:a16="http://schemas.microsoft.com/office/drawing/2014/main" id="{1A74EB0F-322A-4DBE-B45B-D963CA7A39A1}"/>
              </a:ext>
            </a:extLst>
          </p:cNvPr>
          <p:cNvSpPr txBox="1"/>
          <p:nvPr/>
        </p:nvSpPr>
        <p:spPr>
          <a:xfrm>
            <a:off x="3622089" y="1496907"/>
            <a:ext cx="5041004" cy="584775"/>
          </a:xfrm>
          <a:prstGeom prst="rect">
            <a:avLst/>
          </a:prstGeom>
          <a:noFill/>
        </p:spPr>
        <p:txBody>
          <a:bodyPr wrap="square">
            <a:spAutoFit/>
          </a:bodyPr>
          <a:lstStyle/>
          <a:p>
            <a:endParaRPr lang="en-US" sz="1600" b="1">
              <a:solidFill>
                <a:srgbClr val="00717D"/>
              </a:solidFill>
              <a:latin typeface="Arial Narrow" panose="020B0606020202030204" pitchFamily="34" charset="0"/>
              <a:cs typeface="Arial Narrow" panose="020B0604020202020204" pitchFamily="34" charset="0"/>
            </a:endParaRPr>
          </a:p>
          <a:p>
            <a:endParaRPr lang="haw-US" sz="1600" b="1">
              <a:solidFill>
                <a:srgbClr val="00717D"/>
              </a:solidFill>
              <a:latin typeface="Arial Narrow" panose="020B0606020202030204" pitchFamily="34" charset="0"/>
              <a:cs typeface="Arial Narrow" panose="020B0604020202020204" pitchFamily="34" charset="0"/>
            </a:endParaRPr>
          </a:p>
        </p:txBody>
      </p:sp>
      <p:sp>
        <p:nvSpPr>
          <p:cNvPr id="9" name="Rectangle 8">
            <a:extLst>
              <a:ext uri="{FF2B5EF4-FFF2-40B4-BE49-F238E27FC236}">
                <a16:creationId xmlns:a16="http://schemas.microsoft.com/office/drawing/2014/main" id="{3CDECBBC-4191-449F-88A1-43EC444D807C}"/>
              </a:ext>
            </a:extLst>
          </p:cNvPr>
          <p:cNvSpPr/>
          <p:nvPr/>
        </p:nvSpPr>
        <p:spPr>
          <a:xfrm>
            <a:off x="166820" y="1496907"/>
            <a:ext cx="4371649" cy="3293209"/>
          </a:xfrm>
          <a:prstGeom prst="rect">
            <a:avLst/>
          </a:prstGeom>
        </p:spPr>
        <p:txBody>
          <a:bodyPr wrap="square" lIns="91440" tIns="45720" rIns="91440" bIns="45720" anchor="t">
            <a:spAutoFit/>
          </a:bodyPr>
          <a:lstStyle/>
          <a:p>
            <a:r>
              <a:rPr lang="en-US" sz="1600">
                <a:solidFill>
                  <a:schemeClr val="tx1"/>
                </a:solidFill>
                <a:latin typeface="Arial Narrow"/>
                <a:cs typeface="Arial Narrow" panose="020B0604020202020204" pitchFamily="34" charset="0"/>
              </a:rPr>
              <a:t>White paper </a:t>
            </a:r>
            <a:endParaRPr lang="en-US" sz="1600">
              <a:solidFill>
                <a:schemeClr val="tx1"/>
              </a:solidFill>
              <a:latin typeface="Arial Narrow" panose="020B0604020202020204" pitchFamily="34" charset="0"/>
              <a:cs typeface="Arial Narrow" panose="020B0604020202020204" pitchFamily="34" charset="0"/>
            </a:endParaRPr>
          </a:p>
          <a:p>
            <a:endParaRPr lang="en-US" sz="1600">
              <a:solidFill>
                <a:schemeClr val="tx1"/>
              </a:solidFill>
              <a:latin typeface="Arial Narrow" panose="020B0604020202020204" pitchFamily="34" charset="0"/>
              <a:cs typeface="Arial Narrow" panose="020B0604020202020204" pitchFamily="34" charset="0"/>
            </a:endParaRPr>
          </a:p>
          <a:p>
            <a:r>
              <a:rPr lang="en-US" sz="1600">
                <a:solidFill>
                  <a:schemeClr val="tx1"/>
                </a:solidFill>
                <a:latin typeface="Arial Narrow"/>
                <a:cs typeface="Arial Narrow" panose="020B0604020202020204" pitchFamily="34" charset="0"/>
              </a:rPr>
              <a:t>Drafted by HIEMA and CCMAC Climate Ready Cohort</a:t>
            </a:r>
          </a:p>
          <a:p>
            <a:endParaRPr lang="en-US" sz="1600">
              <a:solidFill>
                <a:schemeClr val="tx1"/>
              </a:solidFill>
              <a:latin typeface="Arial Narrow" panose="020B0604020202020204" pitchFamily="34" charset="0"/>
              <a:cs typeface="Arial Narrow" panose="020B0604020202020204" pitchFamily="34" charset="0"/>
            </a:endParaRPr>
          </a:p>
          <a:p>
            <a:r>
              <a:rPr lang="en-US" sz="1600">
                <a:solidFill>
                  <a:schemeClr val="tx1"/>
                </a:solidFill>
                <a:latin typeface="Arial Narrow"/>
                <a:cs typeface="Arial Narrow" panose="020B0604020202020204" pitchFamily="34" charset="0"/>
              </a:rPr>
              <a:t>Tie in existing social vulnerability work and climate hazards for a comprehensive view on climate vulnerability in the state.   </a:t>
            </a:r>
            <a:endParaRPr lang="en-US" sz="1600">
              <a:solidFill>
                <a:schemeClr val="tx1"/>
              </a:solidFill>
              <a:latin typeface="Arial Narrow" panose="020B0604020202020204" pitchFamily="34" charset="0"/>
              <a:cs typeface="Arial Narrow" panose="020B0604020202020204" pitchFamily="34" charset="0"/>
            </a:endParaRPr>
          </a:p>
          <a:p>
            <a:endParaRPr lang="en-US" sz="1600">
              <a:solidFill>
                <a:schemeClr val="tx1"/>
              </a:solidFill>
              <a:latin typeface="Arial Narrow" panose="020B0604020202020204" pitchFamily="34" charset="0"/>
            </a:endParaRPr>
          </a:p>
          <a:p>
            <a:r>
              <a:rPr lang="en-US" sz="1600">
                <a:solidFill>
                  <a:schemeClr val="tx1"/>
                </a:solidFill>
                <a:latin typeface="Arial Narrow"/>
              </a:rPr>
              <a:t>Next steps:</a:t>
            </a:r>
          </a:p>
          <a:p>
            <a:endParaRPr lang="en-US" sz="1600">
              <a:solidFill>
                <a:schemeClr val="tx1"/>
              </a:solidFill>
              <a:latin typeface="Arial Narrow" panose="020B0604020202020204" pitchFamily="34" charset="0"/>
            </a:endParaRPr>
          </a:p>
          <a:p>
            <a:pPr marL="285750" indent="-285750">
              <a:buChar char="•"/>
            </a:pPr>
            <a:r>
              <a:rPr lang="en-US" sz="1600">
                <a:solidFill>
                  <a:schemeClr val="tx1"/>
                </a:solidFill>
                <a:latin typeface="Arial Narrow"/>
              </a:rPr>
              <a:t>Review and feedback August 19</a:t>
            </a:r>
            <a:r>
              <a:rPr lang="en-US" sz="1600" baseline="30000">
                <a:solidFill>
                  <a:schemeClr val="tx1"/>
                </a:solidFill>
                <a:latin typeface="Arial Narrow"/>
              </a:rPr>
              <a:t>th </a:t>
            </a:r>
            <a:endParaRPr lang="en-US" sz="1600">
              <a:solidFill>
                <a:schemeClr val="tx1"/>
              </a:solidFill>
              <a:latin typeface="Arial Narrow" panose="020B0604020202020204" pitchFamily="34" charset="0"/>
            </a:endParaRPr>
          </a:p>
          <a:p>
            <a:pPr marL="285750" indent="-285750">
              <a:buChar char="•"/>
            </a:pPr>
            <a:r>
              <a:rPr lang="en-US" sz="1600">
                <a:solidFill>
                  <a:schemeClr val="tx1"/>
                </a:solidFill>
                <a:latin typeface="Arial Narrow"/>
              </a:rPr>
              <a:t>Find Funding! </a:t>
            </a:r>
            <a:endParaRPr lang="en-US" sz="1600">
              <a:solidFill>
                <a:schemeClr val="tx1"/>
              </a:solidFill>
              <a:latin typeface="Arial Narrow" panose="020B0604020202020204" pitchFamily="34" charset="0"/>
            </a:endParaRPr>
          </a:p>
          <a:p>
            <a:endParaRPr lang="en-US" sz="1600"/>
          </a:p>
        </p:txBody>
      </p:sp>
      <p:pic>
        <p:nvPicPr>
          <p:cNvPr id="3" name="Picture 4">
            <a:extLst>
              <a:ext uri="{FF2B5EF4-FFF2-40B4-BE49-F238E27FC236}">
                <a16:creationId xmlns:a16="http://schemas.microsoft.com/office/drawing/2014/main" id="{6D49E830-6FC3-B5B3-56ED-BE67D3E9800E}"/>
              </a:ext>
            </a:extLst>
          </p:cNvPr>
          <p:cNvPicPr>
            <a:picLocks noChangeAspect="1"/>
          </p:cNvPicPr>
          <p:nvPr/>
        </p:nvPicPr>
        <p:blipFill>
          <a:blip r:embed="rId5"/>
          <a:stretch>
            <a:fillRect/>
          </a:stretch>
        </p:blipFill>
        <p:spPr>
          <a:xfrm>
            <a:off x="4364831" y="1866698"/>
            <a:ext cx="4750593" cy="2867429"/>
          </a:xfrm>
          <a:prstGeom prst="rect">
            <a:avLst/>
          </a:prstGeom>
        </p:spPr>
      </p:pic>
    </p:spTree>
    <p:extLst>
      <p:ext uri="{BB962C8B-B14F-4D97-AF65-F5344CB8AC3E}">
        <p14:creationId xmlns:p14="http://schemas.microsoft.com/office/powerpoint/2010/main" val="248304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50FDB2C1-817E-48B7-63D2-779DF44B2FB0}"/>
              </a:ext>
            </a:extLst>
          </p:cNvPr>
          <p:cNvCxnSpPr>
            <a:cxnSpLocks/>
          </p:cNvCxnSpPr>
          <p:nvPr/>
        </p:nvCxnSpPr>
        <p:spPr>
          <a:xfrm>
            <a:off x="-28575" y="4869996"/>
            <a:ext cx="9212035" cy="0"/>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5A8AA69-BBCB-4A6A-A050-009F34FE82F6}"/>
              </a:ext>
            </a:extLst>
          </p:cNvPr>
          <p:cNvSpPr/>
          <p:nvPr/>
        </p:nvSpPr>
        <p:spPr>
          <a:xfrm>
            <a:off x="2999588" y="182464"/>
            <a:ext cx="2699778" cy="569323"/>
          </a:xfrm>
          <a:prstGeom prst="rect">
            <a:avLst/>
          </a:prstGeom>
        </p:spPr>
        <p:txBody>
          <a:bodyPr wrap="none" lIns="91440" tIns="45720" rIns="91440" bIns="45720" anchor="t">
            <a:spAutoFit/>
          </a:bodyPr>
          <a:lstStyle/>
          <a:p>
            <a:pPr>
              <a:lnSpc>
                <a:spcPct val="107000"/>
              </a:lnSpc>
              <a:spcAft>
                <a:spcPts val="600"/>
              </a:spcAft>
            </a:pPr>
            <a:r>
              <a:rPr lang="en-US" sz="1600" b="1">
                <a:solidFill>
                  <a:schemeClr val="accent5">
                    <a:lumMod val="75000"/>
                  </a:schemeClr>
                </a:solidFill>
                <a:latin typeface="Arial Narrow"/>
                <a:cs typeface="Times New Roman"/>
              </a:rPr>
              <a:t>Adaption </a:t>
            </a:r>
            <a:br>
              <a:rPr lang="en-US" sz="1600" b="1">
                <a:solidFill>
                  <a:schemeClr val="accent5">
                    <a:lumMod val="75000"/>
                  </a:schemeClr>
                </a:solidFill>
                <a:latin typeface="Arial Narrow"/>
                <a:cs typeface="Times New Roman"/>
              </a:rPr>
            </a:br>
            <a:r>
              <a:rPr lang="en-US" b="1" err="1">
                <a:solidFill>
                  <a:schemeClr val="tx1"/>
                </a:solidFill>
                <a:latin typeface="Arial Narrow"/>
                <a:cs typeface="Times New Roman"/>
              </a:rPr>
              <a:t>Punaluʻu</a:t>
            </a:r>
            <a:r>
              <a:rPr lang="en-US" b="1">
                <a:solidFill>
                  <a:schemeClr val="tx1"/>
                </a:solidFill>
                <a:latin typeface="Arial Narrow"/>
                <a:cs typeface="Times New Roman"/>
              </a:rPr>
              <a:t> Beach Restoration Project</a:t>
            </a:r>
            <a:endParaRPr lang="en-US" sz="1000" b="1">
              <a:solidFill>
                <a:schemeClr val="tx1"/>
              </a:solidFill>
            </a:endParaRPr>
          </a:p>
        </p:txBody>
      </p:sp>
      <p:pic>
        <p:nvPicPr>
          <p:cNvPr id="14" name="Picture 13" descr="A picture containing text, candelabrum, kitchen appliance&#10;&#10;Description automatically generated">
            <a:extLst>
              <a:ext uri="{FF2B5EF4-FFF2-40B4-BE49-F238E27FC236}">
                <a16:creationId xmlns:a16="http://schemas.microsoft.com/office/drawing/2014/main" id="{3E8DD243-6974-4DF9-905C-EE293B0A8C18}"/>
              </a:ext>
            </a:extLst>
          </p:cNvPr>
          <p:cNvPicPr/>
          <p:nvPr/>
        </p:nvPicPr>
        <p:blipFill rotWithShape="1">
          <a:blip r:embed="rId3">
            <a:extLst>
              <a:ext uri="{28A0092B-C50C-407E-A947-70E740481C1C}">
                <a14:useLocalDpi xmlns:a14="http://schemas.microsoft.com/office/drawing/2010/main" val="0"/>
              </a:ext>
            </a:extLst>
          </a:blip>
          <a:srcRect t="15120" b="73173"/>
          <a:stretch/>
        </p:blipFill>
        <p:spPr bwMode="auto">
          <a:xfrm>
            <a:off x="2475" y="799693"/>
            <a:ext cx="9139051" cy="255274"/>
          </a:xfrm>
          <a:prstGeom prst="rect">
            <a:avLst/>
          </a:prstGeom>
          <a:ln>
            <a:noFill/>
          </a:ln>
          <a:extLst>
            <a:ext uri="{53640926-AAD7-44D8-BBD7-CCE9431645EC}">
              <a14:shadowObscured xmlns:a14="http://schemas.microsoft.com/office/drawing/2010/main"/>
            </a:ext>
          </a:extLst>
        </p:spPr>
      </p:pic>
      <p:pic>
        <p:nvPicPr>
          <p:cNvPr id="1028" name="Picture 4" descr="See the source image">
            <a:extLst>
              <a:ext uri="{FF2B5EF4-FFF2-40B4-BE49-F238E27FC236}">
                <a16:creationId xmlns:a16="http://schemas.microsoft.com/office/drawing/2014/main" id="{A7D81DD9-7644-4912-90EE-0087222161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086" t="18633" r="10096" b="67711"/>
          <a:stretch/>
        </p:blipFill>
        <p:spPr bwMode="auto">
          <a:xfrm>
            <a:off x="1972124" y="4556331"/>
            <a:ext cx="542060" cy="4414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100B31D0-4F2D-46D5-B42D-3F81368BB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18" r="90913" b="81777"/>
          <a:stretch/>
        </p:blipFill>
        <p:spPr bwMode="auto">
          <a:xfrm>
            <a:off x="653062" y="4550822"/>
            <a:ext cx="450057" cy="4333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73E68EAE-3D60-4280-9C2B-B5585779E2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662" t="23795" r="62404" b="68132"/>
          <a:stretch/>
        </p:blipFill>
        <p:spPr bwMode="auto">
          <a:xfrm>
            <a:off x="2596745" y="4663401"/>
            <a:ext cx="541208" cy="3199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D2BA9398-10FA-4F5D-B425-94657C2F05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548" r="93894" b="66642"/>
          <a:stretch/>
        </p:blipFill>
        <p:spPr bwMode="auto">
          <a:xfrm>
            <a:off x="156482" y="4670204"/>
            <a:ext cx="364332" cy="33564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1F2B1DE1-7290-EBC8-A9B6-BD0449AC0427}"/>
              </a:ext>
            </a:extLst>
          </p:cNvPr>
          <p:cNvCxnSpPr/>
          <p:nvPr/>
        </p:nvCxnSpPr>
        <p:spPr>
          <a:xfrm>
            <a:off x="-1360" y="5053693"/>
            <a:ext cx="9212035" cy="0"/>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4C215F3D-4DA7-4BE7-1E33-626985353961}"/>
              </a:ext>
            </a:extLst>
          </p:cNvPr>
          <p:cNvPicPr>
            <a:picLocks noChangeAspect="1"/>
          </p:cNvPicPr>
          <p:nvPr/>
        </p:nvPicPr>
        <p:blipFill>
          <a:blip r:embed="rId5"/>
          <a:stretch>
            <a:fillRect/>
          </a:stretch>
        </p:blipFill>
        <p:spPr>
          <a:xfrm>
            <a:off x="1166813" y="4578121"/>
            <a:ext cx="312966" cy="436792"/>
          </a:xfrm>
          <a:prstGeom prst="rect">
            <a:avLst/>
          </a:prstGeom>
        </p:spPr>
      </p:pic>
      <p:pic>
        <p:nvPicPr>
          <p:cNvPr id="7" name="Picture 9">
            <a:extLst>
              <a:ext uri="{FF2B5EF4-FFF2-40B4-BE49-F238E27FC236}">
                <a16:creationId xmlns:a16="http://schemas.microsoft.com/office/drawing/2014/main" id="{A019D3F4-03E4-65A8-6D64-A94DEE0F284C}"/>
              </a:ext>
            </a:extLst>
          </p:cNvPr>
          <p:cNvPicPr>
            <a:picLocks noChangeAspect="1"/>
          </p:cNvPicPr>
          <p:nvPr/>
        </p:nvPicPr>
        <p:blipFill rotWithShape="1">
          <a:blip r:embed="rId6"/>
          <a:srcRect l="21459" r="429" b="-453"/>
          <a:stretch/>
        </p:blipFill>
        <p:spPr>
          <a:xfrm>
            <a:off x="1563461" y="4588328"/>
            <a:ext cx="350598" cy="409581"/>
          </a:xfrm>
          <a:prstGeom prst="rect">
            <a:avLst/>
          </a:prstGeom>
        </p:spPr>
      </p:pic>
      <p:pic>
        <p:nvPicPr>
          <p:cNvPr id="18" name="Picture 4" descr="See the source image">
            <a:extLst>
              <a:ext uri="{FF2B5EF4-FFF2-40B4-BE49-F238E27FC236}">
                <a16:creationId xmlns:a16="http://schemas.microsoft.com/office/drawing/2014/main" id="{69AF6B46-D6DC-73B5-16C4-815321EBCF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086" t="18633" r="10096" b="67711"/>
          <a:stretch/>
        </p:blipFill>
        <p:spPr bwMode="auto">
          <a:xfrm>
            <a:off x="5074552" y="4563133"/>
            <a:ext cx="542060" cy="441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ee the source image">
            <a:extLst>
              <a:ext uri="{FF2B5EF4-FFF2-40B4-BE49-F238E27FC236}">
                <a16:creationId xmlns:a16="http://schemas.microsoft.com/office/drawing/2014/main" id="{C787E42B-9886-AA58-F93D-EFBE6C2BBA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18" r="90913" b="81777"/>
          <a:stretch/>
        </p:blipFill>
        <p:spPr bwMode="auto">
          <a:xfrm>
            <a:off x="3755491" y="4557624"/>
            <a:ext cx="450057" cy="4333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See the source image">
            <a:extLst>
              <a:ext uri="{FF2B5EF4-FFF2-40B4-BE49-F238E27FC236}">
                <a16:creationId xmlns:a16="http://schemas.microsoft.com/office/drawing/2014/main" id="{C57AE574-D209-C984-D889-EF712F605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662" t="23795" r="62404" b="68132"/>
          <a:stretch/>
        </p:blipFill>
        <p:spPr bwMode="auto">
          <a:xfrm>
            <a:off x="5705977" y="4670204"/>
            <a:ext cx="541208" cy="3199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ee the source image">
            <a:extLst>
              <a:ext uri="{FF2B5EF4-FFF2-40B4-BE49-F238E27FC236}">
                <a16:creationId xmlns:a16="http://schemas.microsoft.com/office/drawing/2014/main" id="{678208B2-BF71-BA85-9512-B0C3E8CB05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548" r="93894" b="66642"/>
          <a:stretch/>
        </p:blipFill>
        <p:spPr bwMode="auto">
          <a:xfrm>
            <a:off x="3258911" y="4677006"/>
            <a:ext cx="364332" cy="3356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76633ED1-0C35-5B24-6F0D-D4DE79DC35D2}"/>
              </a:ext>
            </a:extLst>
          </p:cNvPr>
          <p:cNvPicPr>
            <a:picLocks noChangeAspect="1"/>
          </p:cNvPicPr>
          <p:nvPr/>
        </p:nvPicPr>
        <p:blipFill>
          <a:blip r:embed="rId5"/>
          <a:stretch>
            <a:fillRect/>
          </a:stretch>
        </p:blipFill>
        <p:spPr>
          <a:xfrm>
            <a:off x="4269241" y="4584923"/>
            <a:ext cx="312966" cy="436792"/>
          </a:xfrm>
          <a:prstGeom prst="rect">
            <a:avLst/>
          </a:prstGeom>
        </p:spPr>
      </p:pic>
      <p:pic>
        <p:nvPicPr>
          <p:cNvPr id="23" name="Picture 9">
            <a:extLst>
              <a:ext uri="{FF2B5EF4-FFF2-40B4-BE49-F238E27FC236}">
                <a16:creationId xmlns:a16="http://schemas.microsoft.com/office/drawing/2014/main" id="{FC7D1903-2CC9-0330-4F61-0300EF344DEB}"/>
              </a:ext>
            </a:extLst>
          </p:cNvPr>
          <p:cNvPicPr>
            <a:picLocks noChangeAspect="1"/>
          </p:cNvPicPr>
          <p:nvPr/>
        </p:nvPicPr>
        <p:blipFill rotWithShape="1">
          <a:blip r:embed="rId6"/>
          <a:srcRect l="21459" r="429" b="-453"/>
          <a:stretch/>
        </p:blipFill>
        <p:spPr>
          <a:xfrm>
            <a:off x="4665889" y="4595131"/>
            <a:ext cx="350598" cy="409581"/>
          </a:xfrm>
          <a:prstGeom prst="rect">
            <a:avLst/>
          </a:prstGeom>
        </p:spPr>
      </p:pic>
      <p:pic>
        <p:nvPicPr>
          <p:cNvPr id="24" name="Picture 4" descr="See the source image">
            <a:extLst>
              <a:ext uri="{FF2B5EF4-FFF2-40B4-BE49-F238E27FC236}">
                <a16:creationId xmlns:a16="http://schemas.microsoft.com/office/drawing/2014/main" id="{5B0C2D8C-B3DE-C485-74AE-1B0B367175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086" t="18633" r="10096" b="67711"/>
          <a:stretch/>
        </p:blipFill>
        <p:spPr bwMode="auto">
          <a:xfrm>
            <a:off x="8136158" y="4556328"/>
            <a:ext cx="542060" cy="441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ee the source image">
            <a:extLst>
              <a:ext uri="{FF2B5EF4-FFF2-40B4-BE49-F238E27FC236}">
                <a16:creationId xmlns:a16="http://schemas.microsoft.com/office/drawing/2014/main" id="{074FD2E3-F229-31CB-E6CA-F197E0F8B4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18" r="90913" b="81777"/>
          <a:stretch/>
        </p:blipFill>
        <p:spPr bwMode="auto">
          <a:xfrm>
            <a:off x="6817098" y="4550819"/>
            <a:ext cx="450057" cy="4333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ee the source image">
            <a:extLst>
              <a:ext uri="{FF2B5EF4-FFF2-40B4-BE49-F238E27FC236}">
                <a16:creationId xmlns:a16="http://schemas.microsoft.com/office/drawing/2014/main" id="{7954094D-A9A4-E895-8D98-7D6043EAE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641" t="23956" r="64725" b="67666"/>
          <a:stretch/>
        </p:blipFill>
        <p:spPr bwMode="auto">
          <a:xfrm>
            <a:off x="8767583" y="4667934"/>
            <a:ext cx="384373" cy="3320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See the source image">
            <a:extLst>
              <a:ext uri="{FF2B5EF4-FFF2-40B4-BE49-F238E27FC236}">
                <a16:creationId xmlns:a16="http://schemas.microsoft.com/office/drawing/2014/main" id="{40A45C9E-0E10-9000-AB3C-EBECD04E9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548" r="93894" b="66642"/>
          <a:stretch/>
        </p:blipFill>
        <p:spPr bwMode="auto">
          <a:xfrm>
            <a:off x="6320517" y="4670201"/>
            <a:ext cx="364332" cy="3356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a:extLst>
              <a:ext uri="{FF2B5EF4-FFF2-40B4-BE49-F238E27FC236}">
                <a16:creationId xmlns:a16="http://schemas.microsoft.com/office/drawing/2014/main" id="{AAE95DFC-C581-F335-5324-6CCF3BAD51DC}"/>
              </a:ext>
            </a:extLst>
          </p:cNvPr>
          <p:cNvPicPr>
            <a:picLocks noChangeAspect="1"/>
          </p:cNvPicPr>
          <p:nvPr/>
        </p:nvPicPr>
        <p:blipFill>
          <a:blip r:embed="rId5"/>
          <a:stretch>
            <a:fillRect/>
          </a:stretch>
        </p:blipFill>
        <p:spPr>
          <a:xfrm>
            <a:off x="7330848" y="4578118"/>
            <a:ext cx="312966" cy="436792"/>
          </a:xfrm>
          <a:prstGeom prst="rect">
            <a:avLst/>
          </a:prstGeom>
        </p:spPr>
      </p:pic>
      <p:pic>
        <p:nvPicPr>
          <p:cNvPr id="29" name="Picture 9">
            <a:extLst>
              <a:ext uri="{FF2B5EF4-FFF2-40B4-BE49-F238E27FC236}">
                <a16:creationId xmlns:a16="http://schemas.microsoft.com/office/drawing/2014/main" id="{C5CC8174-B33E-7531-67B9-5D6ED6A213C8}"/>
              </a:ext>
            </a:extLst>
          </p:cNvPr>
          <p:cNvPicPr>
            <a:picLocks noChangeAspect="1"/>
          </p:cNvPicPr>
          <p:nvPr/>
        </p:nvPicPr>
        <p:blipFill rotWithShape="1">
          <a:blip r:embed="rId6"/>
          <a:srcRect l="21459" r="429" b="-453"/>
          <a:stretch/>
        </p:blipFill>
        <p:spPr>
          <a:xfrm>
            <a:off x="7727496" y="4588326"/>
            <a:ext cx="350598" cy="409581"/>
          </a:xfrm>
          <a:prstGeom prst="rect">
            <a:avLst/>
          </a:prstGeom>
        </p:spPr>
      </p:pic>
      <p:pic>
        <p:nvPicPr>
          <p:cNvPr id="3" name="Picture 2" descr="A picture containing nature, outdoor&#10;&#10;Description automatically generated">
            <a:extLst>
              <a:ext uri="{FF2B5EF4-FFF2-40B4-BE49-F238E27FC236}">
                <a16:creationId xmlns:a16="http://schemas.microsoft.com/office/drawing/2014/main" id="{086F9000-442C-417D-A10B-DEE9FA4239DC}"/>
              </a:ext>
            </a:extLst>
          </p:cNvPr>
          <p:cNvPicPr>
            <a:picLocks noChangeAspect="1"/>
          </p:cNvPicPr>
          <p:nvPr/>
        </p:nvPicPr>
        <p:blipFill rotWithShape="1">
          <a:blip r:embed="rId7"/>
          <a:srcRect r="22014"/>
          <a:stretch/>
        </p:blipFill>
        <p:spPr>
          <a:xfrm rot="5400000">
            <a:off x="6253982" y="1162212"/>
            <a:ext cx="1942298" cy="2192488"/>
          </a:xfrm>
          <a:prstGeom prst="rect">
            <a:avLst/>
          </a:prstGeom>
        </p:spPr>
      </p:pic>
      <p:sp>
        <p:nvSpPr>
          <p:cNvPr id="6" name="TextBox 5">
            <a:extLst>
              <a:ext uri="{FF2B5EF4-FFF2-40B4-BE49-F238E27FC236}">
                <a16:creationId xmlns:a16="http://schemas.microsoft.com/office/drawing/2014/main" id="{E0D53DB9-91B3-4E76-B803-3F047036AB5F}"/>
              </a:ext>
            </a:extLst>
          </p:cNvPr>
          <p:cNvSpPr txBox="1"/>
          <p:nvPr/>
        </p:nvSpPr>
        <p:spPr>
          <a:xfrm>
            <a:off x="147018" y="1032169"/>
            <a:ext cx="5981869" cy="1815882"/>
          </a:xfrm>
          <a:prstGeom prst="rect">
            <a:avLst/>
          </a:prstGeom>
          <a:noFill/>
        </p:spPr>
        <p:txBody>
          <a:bodyPr wrap="square" lIns="91440" tIns="45720" rIns="91440" bIns="45720" rtlCol="0" anchor="t">
            <a:spAutoFit/>
          </a:bodyPr>
          <a:lstStyle/>
          <a:p>
            <a:r>
              <a:rPr lang="en-US" sz="1800" b="1">
                <a:solidFill>
                  <a:schemeClr val="accent5">
                    <a:lumMod val="75000"/>
                  </a:schemeClr>
                </a:solidFill>
                <a:latin typeface="Arial Narrow"/>
                <a:cs typeface="Times New Roman"/>
              </a:rPr>
              <a:t>Background</a:t>
            </a:r>
            <a:r>
              <a:rPr lang="en-US" sz="2400" b="1">
                <a:solidFill>
                  <a:schemeClr val="accent5">
                    <a:lumMod val="75000"/>
                  </a:schemeClr>
                </a:solidFill>
                <a:latin typeface="Arial Narrow"/>
                <a:cs typeface="Times New Roman"/>
              </a:rPr>
              <a:t>: </a:t>
            </a:r>
            <a:r>
              <a:rPr lang="en-US" sz="1800">
                <a:latin typeface="Arial Narrow"/>
              </a:rPr>
              <a:t>The Climate Commission, in coordination with DLNR (OCCL), HDOT, and Sea Grant, is contracting Sea Engineering to perform a </a:t>
            </a:r>
            <a:r>
              <a:rPr lang="en-US" sz="1800" b="1">
                <a:solidFill>
                  <a:schemeClr val="accent5">
                    <a:lumMod val="75000"/>
                  </a:schemeClr>
                </a:solidFill>
                <a:latin typeface="Arial Narrow"/>
                <a:cs typeface="Times New Roman"/>
              </a:rPr>
              <a:t>feasibility assessment of nature-based solutions to erosion and sea level rise impacts at </a:t>
            </a:r>
            <a:r>
              <a:rPr lang="en-US" sz="1800" b="1" err="1">
                <a:solidFill>
                  <a:schemeClr val="accent5">
                    <a:lumMod val="75000"/>
                  </a:schemeClr>
                </a:solidFill>
                <a:latin typeface="Arial Narrow"/>
                <a:cs typeface="Times New Roman"/>
              </a:rPr>
              <a:t>Punaluʻu</a:t>
            </a:r>
            <a:r>
              <a:rPr lang="en-US" sz="1800" b="1">
                <a:solidFill>
                  <a:schemeClr val="accent5">
                    <a:lumMod val="75000"/>
                  </a:schemeClr>
                </a:solidFill>
                <a:latin typeface="Arial Narrow"/>
                <a:cs typeface="Times New Roman"/>
              </a:rPr>
              <a:t> Beach Park in </a:t>
            </a:r>
            <a:r>
              <a:rPr lang="en-US" sz="1800" b="1" err="1">
                <a:solidFill>
                  <a:schemeClr val="accent5">
                    <a:lumMod val="75000"/>
                  </a:schemeClr>
                </a:solidFill>
                <a:latin typeface="Arial Narrow"/>
                <a:cs typeface="Times New Roman"/>
              </a:rPr>
              <a:t>Oʻahu</a:t>
            </a:r>
            <a:r>
              <a:rPr lang="en-US" sz="1800" b="1">
                <a:solidFill>
                  <a:schemeClr val="accent5">
                    <a:lumMod val="75000"/>
                  </a:schemeClr>
                </a:solidFill>
                <a:latin typeface="Arial Narrow"/>
                <a:cs typeface="Times New Roman"/>
              </a:rPr>
              <a:t>. </a:t>
            </a:r>
          </a:p>
          <a:p>
            <a:endParaRPr lang="en-US" sz="1600"/>
          </a:p>
        </p:txBody>
      </p:sp>
      <p:pic>
        <p:nvPicPr>
          <p:cNvPr id="30" name="Picture 2">
            <a:extLst>
              <a:ext uri="{FF2B5EF4-FFF2-40B4-BE49-F238E27FC236}">
                <a16:creationId xmlns:a16="http://schemas.microsoft.com/office/drawing/2014/main" id="{6254C1DD-5DD7-438D-A03E-04FD445C04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9639" y="2807303"/>
            <a:ext cx="2710880" cy="17281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B89E1C3-89A2-4C56-B4F3-1AA8C822754B}"/>
              </a:ext>
            </a:extLst>
          </p:cNvPr>
          <p:cNvSpPr txBox="1"/>
          <p:nvPr/>
        </p:nvSpPr>
        <p:spPr>
          <a:xfrm>
            <a:off x="4522580" y="3430126"/>
            <a:ext cx="4518780" cy="1015663"/>
          </a:xfrm>
          <a:prstGeom prst="rect">
            <a:avLst/>
          </a:prstGeom>
          <a:noFill/>
        </p:spPr>
        <p:txBody>
          <a:bodyPr wrap="square" lIns="91440" tIns="45720" rIns="91440" bIns="45720" anchor="t">
            <a:spAutoFit/>
          </a:bodyPr>
          <a:lstStyle/>
          <a:p>
            <a:r>
              <a:rPr lang="en-US" sz="2000">
                <a:latin typeface="Arial Narrow"/>
              </a:rPr>
              <a:t>In conjunction, the State is implementing a </a:t>
            </a:r>
            <a:r>
              <a:rPr lang="en-US" sz="2000" b="1">
                <a:solidFill>
                  <a:schemeClr val="accent5">
                    <a:lumMod val="75000"/>
                  </a:schemeClr>
                </a:solidFill>
                <a:latin typeface="Arial Narrow"/>
                <a:cs typeface="Times New Roman"/>
              </a:rPr>
              <a:t>community engagement plan </a:t>
            </a:r>
            <a:r>
              <a:rPr lang="en-US" sz="2000">
                <a:latin typeface="Arial Narrow"/>
              </a:rPr>
              <a:t>to consult with local residents and beach users</a:t>
            </a:r>
          </a:p>
        </p:txBody>
      </p:sp>
      <p:pic>
        <p:nvPicPr>
          <p:cNvPr id="32" name="Graphic 31" descr="Wave with solid fill">
            <a:extLst>
              <a:ext uri="{FF2B5EF4-FFF2-40B4-BE49-F238E27FC236}">
                <a16:creationId xmlns:a16="http://schemas.microsoft.com/office/drawing/2014/main" id="{4FA6BF45-D840-4DE5-B307-ED36B92189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7476" y="264181"/>
            <a:ext cx="365760" cy="365760"/>
          </a:xfrm>
          <a:prstGeom prst="rect">
            <a:avLst/>
          </a:prstGeom>
        </p:spPr>
      </p:pic>
    </p:spTree>
    <p:extLst>
      <p:ext uri="{BB962C8B-B14F-4D97-AF65-F5344CB8AC3E}">
        <p14:creationId xmlns:p14="http://schemas.microsoft.com/office/powerpoint/2010/main" val="108312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1" name="Picture 30" descr="A picture containing text, candelabrum, kitchen appliance&#10;&#10;Description automatically generated">
            <a:extLst>
              <a:ext uri="{FF2B5EF4-FFF2-40B4-BE49-F238E27FC236}">
                <a16:creationId xmlns:a16="http://schemas.microsoft.com/office/drawing/2014/main" id="{2E42B5D6-9A0D-4B45-8F5C-22385869478E}"/>
              </a:ext>
            </a:extLst>
          </p:cNvPr>
          <p:cNvPicPr/>
          <p:nvPr/>
        </p:nvPicPr>
        <p:blipFill rotWithShape="1">
          <a:blip r:embed="rId3">
            <a:extLst>
              <a:ext uri="{28A0092B-C50C-407E-A947-70E740481C1C}">
                <a14:useLocalDpi xmlns:a14="http://schemas.microsoft.com/office/drawing/2010/main" val="0"/>
              </a:ext>
            </a:extLst>
          </a:blip>
          <a:srcRect t="15120" b="73173"/>
          <a:stretch/>
        </p:blipFill>
        <p:spPr bwMode="auto">
          <a:xfrm>
            <a:off x="2475" y="799693"/>
            <a:ext cx="9139051" cy="255274"/>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5A8AA69-BBCB-4A6A-A050-009F34FE82F6}"/>
              </a:ext>
            </a:extLst>
          </p:cNvPr>
          <p:cNvSpPr/>
          <p:nvPr/>
        </p:nvSpPr>
        <p:spPr>
          <a:xfrm>
            <a:off x="2160053" y="96343"/>
            <a:ext cx="5998758" cy="1092607"/>
          </a:xfrm>
          <a:prstGeom prst="rect">
            <a:avLst/>
          </a:prstGeom>
        </p:spPr>
        <p:txBody>
          <a:bodyPr wrap="none" lIns="91440" tIns="45720" rIns="91440" bIns="45720" anchor="t">
            <a:spAutoFit/>
          </a:bodyPr>
          <a:lstStyle/>
          <a:p>
            <a:pPr>
              <a:buClr>
                <a:srgbClr val="00717D"/>
              </a:buClr>
            </a:pPr>
            <a:r>
              <a:rPr lang="en-US" sz="3200" b="1">
                <a:solidFill>
                  <a:srgbClr val="00717D"/>
                </a:solidFill>
                <a:latin typeface="Arial Narrow" panose="020B0604020202020204" pitchFamily="34" charset="0"/>
                <a:cs typeface="Arial Narrow" panose="020B0604020202020204" pitchFamily="34" charset="0"/>
              </a:rPr>
              <a:t>IIJA/BIL CROSSWALK </a:t>
            </a:r>
            <a:r>
              <a:rPr lang="en-US" sz="3200" b="1">
                <a:solidFill>
                  <a:srgbClr val="00717D"/>
                </a:solidFill>
                <a:latin typeface="Arial Narrow" panose="020B0606020202030204" pitchFamily="34" charset="0"/>
                <a:cs typeface="Arial Narrow" panose="020B0604020202020204" pitchFamily="34" charset="0"/>
              </a:rPr>
              <a:t>G2P BRIDGE</a:t>
            </a:r>
            <a:endParaRPr lang="haw-US" sz="3200" b="1">
              <a:solidFill>
                <a:srgbClr val="00717D"/>
              </a:solidFill>
              <a:latin typeface="Arial Narrow" panose="020B0606020202030204" pitchFamily="34" charset="0"/>
              <a:cs typeface="Arial Narrow" panose="020B0604020202020204" pitchFamily="34" charset="0"/>
            </a:endParaRPr>
          </a:p>
          <a:p>
            <a:pPr>
              <a:spcBef>
                <a:spcPts val="600"/>
              </a:spcBef>
              <a:buClr>
                <a:srgbClr val="00717D"/>
              </a:buClr>
            </a:pPr>
            <a:endParaRPr lang="haw-US" sz="2800" b="1">
              <a:solidFill>
                <a:srgbClr val="00717D"/>
              </a:solidFill>
              <a:latin typeface="Arial Narrow" panose="020B0606020202030204" pitchFamily="34" charset="0"/>
              <a:cs typeface="Arial Narrow" panose="020B0604020202020204" pitchFamily="34" charset="0"/>
            </a:endParaRPr>
          </a:p>
        </p:txBody>
      </p:sp>
      <p:sp>
        <p:nvSpPr>
          <p:cNvPr id="22" name="Rectangle 21">
            <a:extLst>
              <a:ext uri="{FF2B5EF4-FFF2-40B4-BE49-F238E27FC236}">
                <a16:creationId xmlns:a16="http://schemas.microsoft.com/office/drawing/2014/main" id="{E49B61B3-24C8-4188-B602-E119D8FEC079}"/>
              </a:ext>
            </a:extLst>
          </p:cNvPr>
          <p:cNvSpPr/>
          <p:nvPr/>
        </p:nvSpPr>
        <p:spPr>
          <a:xfrm>
            <a:off x="45508" y="4836846"/>
            <a:ext cx="3862331" cy="398058"/>
          </a:xfrm>
          <a:prstGeom prst="rect">
            <a:avLst/>
          </a:prstGeom>
        </p:spPr>
        <p:txBody>
          <a:bodyPr wrap="square" lIns="91440" tIns="45720" rIns="91440" bIns="45720" anchor="t">
            <a:spAutoFit/>
          </a:bodyPr>
          <a:lstStyle/>
          <a:p>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Climate Ready Hawai</a:t>
            </a:r>
            <a:r>
              <a:rPr lang="haw-US" sz="1000" b="1">
                <a:solidFill>
                  <a:schemeClr val="accent5">
                    <a:lumMod val="75000"/>
                  </a:schemeClr>
                </a:solidFill>
                <a:latin typeface="Arial Narrow"/>
                <a:ea typeface="Calibri" panose="020F0502020204030204" pitchFamily="34" charset="0"/>
                <a:cs typeface="Times New Roman" panose="02020603050405020304" pitchFamily="18" charset="0"/>
              </a:rPr>
              <a:t>ʻ</a:t>
            </a:r>
            <a:r>
              <a:rPr lang="en-US" sz="1000" b="1" err="1">
                <a:solidFill>
                  <a:schemeClr val="accent5">
                    <a:lumMod val="75000"/>
                  </a:schemeClr>
                </a:solidFill>
                <a:latin typeface="Arial Narrow"/>
                <a:ea typeface="Calibri" panose="020F0502020204030204" pitchFamily="34" charset="0"/>
                <a:cs typeface="Times New Roman" panose="02020603050405020304" pitchFamily="18" charset="0"/>
              </a:rPr>
              <a:t>i</a:t>
            </a:r>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 Coordinator’s Update. July 20, 2022 Meeting</a:t>
            </a:r>
            <a:endParaRPr lang="en-US" sz="1000">
              <a:solidFill>
                <a:schemeClr val="accent5">
                  <a:lumMod val="75000"/>
                </a:schemeClr>
              </a:solidFill>
              <a:ea typeface="Calibri" panose="020F0502020204030204" pitchFamily="34" charset="0"/>
            </a:endParaRPr>
          </a:p>
          <a:p>
            <a:pPr>
              <a:lnSpc>
                <a:spcPct val="107000"/>
              </a:lnSpc>
              <a:spcAft>
                <a:spcPts val="600"/>
              </a:spcAft>
            </a:pPr>
            <a:endParaRPr lang="en-US" sz="1000" b="1">
              <a:solidFill>
                <a:schemeClr val="accent5">
                  <a:lumMod val="75000"/>
                </a:schemeClr>
              </a:solidFill>
              <a:latin typeface="Arial Narrow"/>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A5419206-341D-454E-980B-0C4A4D1450D9}"/>
              </a:ext>
            </a:extLst>
          </p:cNvPr>
          <p:cNvSpPr txBox="1"/>
          <p:nvPr/>
        </p:nvSpPr>
        <p:spPr>
          <a:xfrm>
            <a:off x="45508" y="1188950"/>
            <a:ext cx="8759825" cy="3793154"/>
          </a:xfrm>
          <a:prstGeom prst="rect">
            <a:avLst/>
          </a:prstGeom>
          <a:noFill/>
        </p:spPr>
        <p:txBody>
          <a:bodyPr wrap="square" lIns="91440" tIns="45720" rIns="91440" bIns="45720" anchor="t">
            <a:spAutoFit/>
          </a:bodyPr>
          <a:lstStyle/>
          <a:p>
            <a:pPr fontAlgn="base">
              <a:lnSpc>
                <a:spcPct val="107000"/>
              </a:lnSpc>
            </a:pPr>
            <a:r>
              <a:rPr lang="en-US" sz="1600" b="1">
                <a:solidFill>
                  <a:srgbClr val="00717D"/>
                </a:solidFill>
                <a:latin typeface="Arial Narrow" panose="020B0606020202030204" pitchFamily="34" charset="0"/>
                <a:cs typeface="Arial Narrow" panose="020B0604020202020204" pitchFamily="34" charset="0"/>
              </a:rPr>
              <a:t>Climate </a:t>
            </a:r>
            <a:r>
              <a:rPr lang="en-US" sz="1600" b="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Ready </a:t>
            </a:r>
            <a:r>
              <a:rPr lang="en-US" sz="1600" b="1"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Hawai</a:t>
            </a:r>
            <a:r>
              <a:rPr lang="haw-US" sz="1600" b="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ʻ</a:t>
            </a:r>
            <a:r>
              <a:rPr lang="en-US" sz="1600" b="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i Vista Cohort </a:t>
            </a:r>
          </a:p>
          <a:p>
            <a:pPr fontAlgn="base">
              <a:lnSpc>
                <a:spcPct val="107000"/>
              </a:lnSpc>
            </a:pPr>
            <a:endParaRPr lang="en-US" b="1">
              <a:solidFill>
                <a:schemeClr val="accent5">
                  <a:lumMod val="75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fontAlgn="base">
              <a:lnSpc>
                <a:spcPct val="107000"/>
              </a:lnSpc>
            </a:pPr>
            <a:r>
              <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rPr>
              <a:t>Reaching out to build out our list of resilience and Transportation projects and sharing grant opportunities for listed projects.  </a:t>
            </a: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sz="1400" b="1">
              <a:solidFill>
                <a:srgbClr val="424242"/>
              </a:solidFill>
              <a:effectLst/>
              <a:latin typeface="Verdana" panose="020B0604030504040204" pitchFamily="34" charset="0"/>
              <a:ea typeface="Times New Roman" panose="02020603050405020304" pitchFamily="18" charset="0"/>
              <a:cs typeface="Segoe UI" panose="020B0502040204020203" pitchFamily="34" charset="0"/>
            </a:endParaRPr>
          </a:p>
          <a:p>
            <a:pPr fontAlgn="base">
              <a:lnSpc>
                <a:spcPct val="107000"/>
              </a:lnSpc>
            </a:pPr>
            <a:endParaRPr lang="en-US" b="1">
              <a:solidFill>
                <a:srgbClr val="424242"/>
              </a:solidFill>
              <a:latin typeface="Verdana" panose="020B0604030504040204" pitchFamily="34" charset="0"/>
              <a:ea typeface="Times New Roman" panose="02020603050405020304" pitchFamily="18" charset="0"/>
              <a:cs typeface="Segoe UI" panose="020B0502040204020203" pitchFamily="34" charset="0"/>
            </a:endParaRPr>
          </a:p>
        </p:txBody>
      </p:sp>
      <p:pic>
        <p:nvPicPr>
          <p:cNvPr id="29" name="Graphic 28" descr="Rainforest with solid fill">
            <a:extLst>
              <a:ext uri="{FF2B5EF4-FFF2-40B4-BE49-F238E27FC236}">
                <a16:creationId xmlns:a16="http://schemas.microsoft.com/office/drawing/2014/main" id="{DF230A80-630F-46E9-AD92-913C706F7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3531" y="182432"/>
            <a:ext cx="482682" cy="482682"/>
          </a:xfrm>
          <a:prstGeom prst="rect">
            <a:avLst/>
          </a:prstGeom>
        </p:spPr>
      </p:pic>
      <p:pic>
        <p:nvPicPr>
          <p:cNvPr id="3" name="Picture 2">
            <a:extLst>
              <a:ext uri="{FF2B5EF4-FFF2-40B4-BE49-F238E27FC236}">
                <a16:creationId xmlns:a16="http://schemas.microsoft.com/office/drawing/2014/main" id="{F88EEEF3-588C-4CC8-98A2-799FE6563C89}"/>
              </a:ext>
            </a:extLst>
          </p:cNvPr>
          <p:cNvPicPr>
            <a:picLocks noChangeAspect="1"/>
          </p:cNvPicPr>
          <p:nvPr/>
        </p:nvPicPr>
        <p:blipFill rotWithShape="1">
          <a:blip r:embed="rId6"/>
          <a:srcRect t="9471" b="9324"/>
          <a:stretch/>
        </p:blipFill>
        <p:spPr>
          <a:xfrm>
            <a:off x="1693847" y="2365349"/>
            <a:ext cx="5756305" cy="2404506"/>
          </a:xfrm>
          <a:prstGeom prst="rect">
            <a:avLst/>
          </a:prstGeom>
        </p:spPr>
      </p:pic>
    </p:spTree>
    <p:extLst>
      <p:ext uri="{BB962C8B-B14F-4D97-AF65-F5344CB8AC3E}">
        <p14:creationId xmlns:p14="http://schemas.microsoft.com/office/powerpoint/2010/main" val="2976251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968B41-908D-4BCA-ADA8-89A1AB694BE5}"/>
              </a:ext>
            </a:extLst>
          </p:cNvPr>
          <p:cNvSpPr/>
          <p:nvPr/>
        </p:nvSpPr>
        <p:spPr>
          <a:xfrm>
            <a:off x="3254712" y="237798"/>
            <a:ext cx="3097156" cy="677108"/>
          </a:xfrm>
          <a:prstGeom prst="rect">
            <a:avLst/>
          </a:prstGeom>
        </p:spPr>
        <p:txBody>
          <a:bodyPr wrap="square" lIns="91440" tIns="45720" rIns="91440" bIns="45720" anchor="t">
            <a:spAutoFit/>
          </a:bodyPr>
          <a:lstStyle/>
          <a:p>
            <a:pPr>
              <a:spcBef>
                <a:spcPts val="600"/>
              </a:spcBef>
              <a:buClr>
                <a:srgbClr val="00717D"/>
              </a:buClr>
            </a:pPr>
            <a:r>
              <a:rPr lang="en-US" sz="2400" b="1">
                <a:solidFill>
                  <a:srgbClr val="00717D"/>
                </a:solidFill>
                <a:latin typeface="Arial Narrow"/>
                <a:cs typeface="Arial Narrow" panose="020B0604020202020204" pitchFamily="34" charset="0"/>
              </a:rPr>
              <a:t>Justice 40 Indicators</a:t>
            </a:r>
            <a:endParaRPr lang="haw-US" sz="2400" b="1">
              <a:solidFill>
                <a:srgbClr val="00717D"/>
              </a:solidFill>
              <a:latin typeface="Arial Narrow"/>
              <a:cs typeface="Arial Narrow" panose="020B0604020202020204" pitchFamily="34" charset="0"/>
            </a:endParaRPr>
          </a:p>
          <a:p>
            <a:pPr>
              <a:buClr>
                <a:srgbClr val="00717D"/>
              </a:buClr>
            </a:pPr>
            <a:endParaRPr lang="en-US">
              <a:solidFill>
                <a:schemeClr val="tx1"/>
              </a:solidFill>
              <a:latin typeface="Arial Narrow" panose="020B0604020202020204" pitchFamily="34" charset="0"/>
              <a:cs typeface="Arial Narrow" panose="020B0604020202020204" pitchFamily="34" charset="0"/>
            </a:endParaRPr>
          </a:p>
        </p:txBody>
      </p:sp>
      <p:pic>
        <p:nvPicPr>
          <p:cNvPr id="11" name="Picture 10" descr="A picture containing text, candelabrum, kitchen appliance&#10;&#10;Description automatically generated">
            <a:extLst>
              <a:ext uri="{FF2B5EF4-FFF2-40B4-BE49-F238E27FC236}">
                <a16:creationId xmlns:a16="http://schemas.microsoft.com/office/drawing/2014/main" id="{DC7D42A6-BB80-4EB3-9945-BCD15E39E461}"/>
              </a:ext>
            </a:extLst>
          </p:cNvPr>
          <p:cNvPicPr/>
          <p:nvPr/>
        </p:nvPicPr>
        <p:blipFill rotWithShape="1">
          <a:blip r:embed="rId2">
            <a:extLst>
              <a:ext uri="{28A0092B-C50C-407E-A947-70E740481C1C}">
                <a14:useLocalDpi xmlns:a14="http://schemas.microsoft.com/office/drawing/2010/main" val="0"/>
              </a:ext>
            </a:extLst>
          </a:blip>
          <a:srcRect t="15120" b="73173"/>
          <a:stretch/>
        </p:blipFill>
        <p:spPr bwMode="auto">
          <a:xfrm>
            <a:off x="2475" y="954035"/>
            <a:ext cx="9139051" cy="255274"/>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4CDBBB1A-033A-4D1D-A322-188922BBD295}"/>
              </a:ext>
            </a:extLst>
          </p:cNvPr>
          <p:cNvSpPr/>
          <p:nvPr/>
        </p:nvSpPr>
        <p:spPr>
          <a:xfrm>
            <a:off x="45508" y="4836846"/>
            <a:ext cx="3940912" cy="398058"/>
          </a:xfrm>
          <a:prstGeom prst="rect">
            <a:avLst/>
          </a:prstGeom>
        </p:spPr>
        <p:txBody>
          <a:bodyPr wrap="square" lIns="91440" tIns="45720" rIns="91440" bIns="45720" anchor="t">
            <a:spAutoFit/>
          </a:bodyPr>
          <a:lstStyle/>
          <a:p>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Climate Ready Hawai</a:t>
            </a:r>
            <a:r>
              <a:rPr lang="haw-US" sz="1000" b="1">
                <a:solidFill>
                  <a:schemeClr val="accent5">
                    <a:lumMod val="75000"/>
                  </a:schemeClr>
                </a:solidFill>
                <a:latin typeface="Arial Narrow"/>
                <a:ea typeface="Calibri" panose="020F0502020204030204" pitchFamily="34" charset="0"/>
                <a:cs typeface="Times New Roman" panose="02020603050405020304" pitchFamily="18" charset="0"/>
              </a:rPr>
              <a:t>ʻ</a:t>
            </a:r>
            <a:r>
              <a:rPr lang="en-US" sz="1000" b="1" err="1">
                <a:solidFill>
                  <a:schemeClr val="accent5">
                    <a:lumMod val="75000"/>
                  </a:schemeClr>
                </a:solidFill>
                <a:latin typeface="Arial Narrow"/>
                <a:ea typeface="Calibri" panose="020F0502020204030204" pitchFamily="34" charset="0"/>
                <a:cs typeface="Times New Roman" panose="02020603050405020304" pitchFamily="18" charset="0"/>
              </a:rPr>
              <a:t>i</a:t>
            </a:r>
            <a:r>
              <a:rPr lang="en-US" sz="1000" b="1">
                <a:solidFill>
                  <a:schemeClr val="accent5">
                    <a:lumMod val="75000"/>
                  </a:schemeClr>
                </a:solidFill>
                <a:latin typeface="Arial Narrow"/>
                <a:ea typeface="Calibri" panose="020F0502020204030204" pitchFamily="34" charset="0"/>
                <a:cs typeface="Times New Roman" panose="02020603050405020304" pitchFamily="18" charset="0"/>
              </a:rPr>
              <a:t>: Coordinator’s Update. July 20, 2022 Meeting</a:t>
            </a:r>
            <a:endParaRPr lang="en-US" sz="1000">
              <a:solidFill>
                <a:schemeClr val="accent5">
                  <a:lumMod val="75000"/>
                </a:schemeClr>
              </a:solidFill>
              <a:ea typeface="Calibri" panose="020F0502020204030204" pitchFamily="34" charset="0"/>
            </a:endParaRPr>
          </a:p>
          <a:p>
            <a:pPr>
              <a:lnSpc>
                <a:spcPct val="107000"/>
              </a:lnSpc>
              <a:spcAft>
                <a:spcPts val="600"/>
              </a:spcAft>
            </a:pPr>
            <a:endParaRPr lang="en-US" sz="1000" b="1">
              <a:solidFill>
                <a:schemeClr val="accent5">
                  <a:lumMod val="75000"/>
                </a:schemeClr>
              </a:solidFill>
              <a:latin typeface="Arial Narrow"/>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A74EB0F-322A-4DBE-B45B-D963CA7A39A1}"/>
              </a:ext>
            </a:extLst>
          </p:cNvPr>
          <p:cNvSpPr txBox="1"/>
          <p:nvPr/>
        </p:nvSpPr>
        <p:spPr>
          <a:xfrm>
            <a:off x="3622089" y="1496907"/>
            <a:ext cx="5041004" cy="584775"/>
          </a:xfrm>
          <a:prstGeom prst="rect">
            <a:avLst/>
          </a:prstGeom>
          <a:noFill/>
        </p:spPr>
        <p:txBody>
          <a:bodyPr wrap="square">
            <a:spAutoFit/>
          </a:bodyPr>
          <a:lstStyle/>
          <a:p>
            <a:endParaRPr lang="en-US" sz="1600" b="1">
              <a:solidFill>
                <a:srgbClr val="00717D"/>
              </a:solidFill>
              <a:latin typeface="Arial Narrow" panose="020B0606020202030204" pitchFamily="34" charset="0"/>
              <a:cs typeface="Arial Narrow" panose="020B0604020202020204" pitchFamily="34" charset="0"/>
            </a:endParaRPr>
          </a:p>
          <a:p>
            <a:endParaRPr lang="haw-US" sz="1600" b="1">
              <a:solidFill>
                <a:srgbClr val="00717D"/>
              </a:solidFill>
              <a:latin typeface="Arial Narrow" panose="020B0606020202030204" pitchFamily="34" charset="0"/>
              <a:cs typeface="Arial Narrow" panose="020B0604020202020204" pitchFamily="34" charset="0"/>
            </a:endParaRPr>
          </a:p>
        </p:txBody>
      </p:sp>
      <p:pic>
        <p:nvPicPr>
          <p:cNvPr id="5" name="Picture 4">
            <a:extLst>
              <a:ext uri="{FF2B5EF4-FFF2-40B4-BE49-F238E27FC236}">
                <a16:creationId xmlns:a16="http://schemas.microsoft.com/office/drawing/2014/main" id="{AA73ECCF-DB6C-4C3D-89DC-BEA7D9348B23}"/>
              </a:ext>
            </a:extLst>
          </p:cNvPr>
          <p:cNvPicPr>
            <a:picLocks noChangeAspect="1"/>
          </p:cNvPicPr>
          <p:nvPr/>
        </p:nvPicPr>
        <p:blipFill>
          <a:blip r:embed="rId3"/>
          <a:stretch>
            <a:fillRect/>
          </a:stretch>
        </p:blipFill>
        <p:spPr>
          <a:xfrm>
            <a:off x="45508" y="1973650"/>
            <a:ext cx="9144000" cy="2863196"/>
          </a:xfrm>
          <a:prstGeom prst="rect">
            <a:avLst/>
          </a:prstGeom>
        </p:spPr>
      </p:pic>
      <p:pic>
        <p:nvPicPr>
          <p:cNvPr id="14" name="Picture 2" descr="Equity Isolated Icon. Simple Element Illustration from Crowdfunding Concept  Icons. Equity Editable Logo Sign Symbol Design on Stock Vector -  Illustration of business, design: 142288829">
            <a:extLst>
              <a:ext uri="{FF2B5EF4-FFF2-40B4-BE49-F238E27FC236}">
                <a16:creationId xmlns:a16="http://schemas.microsoft.com/office/drawing/2014/main" id="{88B1C67E-324C-44F5-904F-8E2D4AFA0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27" r="13038" b="26143"/>
          <a:stretch/>
        </p:blipFill>
        <p:spPr bwMode="auto">
          <a:xfrm>
            <a:off x="1926521" y="98824"/>
            <a:ext cx="575729" cy="61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6803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37045A92D29542BDED744184EDB034" ma:contentTypeVersion="10" ma:contentTypeDescription="Create a new document." ma:contentTypeScope="" ma:versionID="d616eec11cce5cc2cfbc76010e7dd583">
  <xsd:schema xmlns:xsd="http://www.w3.org/2001/XMLSchema" xmlns:xs="http://www.w3.org/2001/XMLSchema" xmlns:p="http://schemas.microsoft.com/office/2006/metadata/properties" xmlns:ns2="c3b36d57-ba7e-49bf-a49d-de6a3a55a97d" xmlns:ns3="d84d0852-6004-4cd2-b675-152966ff2cc7" targetNamespace="http://schemas.microsoft.com/office/2006/metadata/properties" ma:root="true" ma:fieldsID="db558940a85f6e6dd2971670f6e806f8" ns2:_="" ns3:_="">
    <xsd:import namespace="c3b36d57-ba7e-49bf-a49d-de6a3a55a97d"/>
    <xsd:import namespace="d84d0852-6004-4cd2-b675-152966ff2c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b36d57-ba7e-49bf-a49d-de6a3a55a9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4d0852-6004-4cd2-b675-152966ff2cc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FA77C1-A868-4FCF-8523-EE8C9C7128A1}">
  <ds:schemaRefs>
    <ds:schemaRef ds:uri="c3b36d57-ba7e-49bf-a49d-de6a3a55a97d"/>
    <ds:schemaRef ds:uri="d84d0852-6004-4cd2-b675-152966ff2c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62EEA2-6817-434B-9356-6C34021AED97}">
  <ds:schemaRefs>
    <ds:schemaRef ds:uri="c3b36d57-ba7e-49bf-a49d-de6a3a55a97d"/>
    <ds:schemaRef ds:uri="d84d0852-6004-4cd2-b675-152966ff2c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240195-A5D8-4C9F-BB05-28FFFFF18C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12</Slides>
  <Notes>8</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Anukriti S. Hittle</dc:creator>
  <cp:revision>1</cp:revision>
  <dcterms:modified xsi:type="dcterms:W3CDTF">2022-07-21T00:04:49Z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0x0101007337045A92D29542BDED744184EDB034</vt:lpwstr>
  </property>
  <property fmtid="{D5CDD505-2E9C-101B-9397-08002B2CF9AE}" pid="3" name="Order">
    <vt:r8>76500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ies>
</file>