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22_8394A890.xml" ContentType="application/vnd.ms-powerpoint.comments+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87" r:id="rId5"/>
    <p:sldId id="2141411621" r:id="rId6"/>
    <p:sldId id="284" r:id="rId7"/>
    <p:sldId id="2141411649" r:id="rId8"/>
    <p:sldId id="2141411655" r:id="rId9"/>
    <p:sldId id="290" r:id="rId10"/>
    <p:sldId id="29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B19F17-0B94-FED4-297D-7E1E88003ECC}" name="Anna Zetkulic" initials="AZ" userId="S::azetkulic@rmi.org::b8e45bec-37b3-4cd9-8ae4-0c899eafda3f" providerId="AD"/>
  <p188:author id="{6F0E2756-84F7-EB80-958F-85969B6822B1}" name="Zack Subin" initials="ZS" userId="S::zsubin@rmi.org::e2d1fcbf-49f2-4163-abe8-dde432bc211e" providerId="AD"/>
  <p188:author id="{59D13270-35C1-6DE6-6387-796A2F09C369}" name="Ben Holland" initials="BH" userId="S::bholland@rmi.org::64ec8b20-8b98-4678-a307-7f8f173d1fc4" providerId="AD"/>
  <p188:author id="{26459A77-3019-5BF0-E535-97B7DB815C4B}" name="Otsuka, Kiana KT" initials="OK" userId="S::kiana.kt.otsuka_hawaii.gov#ext#@rmi.org::c12bb103-5b24-4eb2-8971-a3ce6fa63490" providerId="AD"/>
  <p188:author id="{6D5AC47D-25C2-32F1-6CE3-8EDDF0E634EF}" name="Emma Loewen" initials="EL" userId="S::eloewen@rmi.org::af7195b2-74d0-408a-8d67-2ea13878750e" providerId="AD"/>
  <p188:author id="{67F13EAC-1E5A-85CC-4990-10DB3E2057BA}" name="Julia Thayne" initials="JT" userId="S::jthayne@rmi.org::edea9677-c953-464f-a615-4807091866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186C06-C6DC-4F30-8BEA-EE05C3CA95B6}" v="8" dt="2023-06-20T19:24:13.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409" autoAdjust="0"/>
  </p:normalViewPr>
  <p:slideViewPr>
    <p:cSldViewPr snapToGrid="0">
      <p:cViewPr varScale="1">
        <p:scale>
          <a:sx n="59" d="100"/>
          <a:sy n="59" d="100"/>
        </p:scale>
        <p:origin x="25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153B66"/>
                </a:solidFill>
                <a:latin typeface="Arial" panose="020B0604020202020204" pitchFamily="34" charset="0"/>
                <a:ea typeface="+mn-ea"/>
                <a:cs typeface="Arial" panose="020B0604020202020204" pitchFamily="34" charset="0"/>
              </a:defRPr>
            </a:pPr>
            <a:r>
              <a:rPr lang="en-GB" b="1">
                <a:solidFill>
                  <a:srgbClr val="153B66"/>
                </a:solidFill>
              </a:rPr>
              <a:t>Interventions for reducing vehicle miles </a:t>
            </a:r>
            <a:r>
              <a:rPr lang="en-GB" b="1" err="1">
                <a:solidFill>
                  <a:srgbClr val="153B66"/>
                </a:solidFill>
              </a:rPr>
              <a:t>traveled</a:t>
            </a:r>
            <a:br>
              <a:rPr lang="en-GB" b="1">
                <a:solidFill>
                  <a:srgbClr val="153B66"/>
                </a:solidFill>
              </a:rPr>
            </a:br>
            <a:endParaRPr lang="en-GB">
              <a:solidFill>
                <a:srgbClr val="153B66"/>
              </a:solidFill>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153B66"/>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8912972311721439E-2"/>
          <c:y val="0.13743749154542989"/>
          <c:w val="0.93389953307258911"/>
          <c:h val="0.59257340433308769"/>
        </c:manualLayout>
      </c:layout>
      <c:barChart>
        <c:barDir val="col"/>
        <c:grouping val="stacked"/>
        <c:varyColors val="0"/>
        <c:ser>
          <c:idx val="0"/>
          <c:order val="0"/>
          <c:tx>
            <c:strRef>
              <c:f>Sheet1!$B$1</c:f>
              <c:strCache>
                <c:ptCount val="1"/>
                <c:pt idx="0">
                  <c:v>Series 1</c:v>
                </c:pt>
              </c:strCache>
            </c:strRef>
          </c:tx>
          <c:spPr>
            <a:solidFill>
              <a:srgbClr val="0066B4"/>
            </a:solidFill>
            <a:ln>
              <a:noFill/>
            </a:ln>
            <a:effectLst/>
          </c:spPr>
          <c:invertIfNegative val="0"/>
          <c:cat>
            <c:strRef>
              <c:f>Sheet1!$A$2:$A$9</c:f>
              <c:strCache>
                <c:ptCount val="8"/>
                <c:pt idx="0">
                  <c:v>Total VMT (2018)</c:v>
                </c:pt>
                <c:pt idx="1">
                  <c:v>Business-as-Usual</c:v>
                </c:pt>
                <c:pt idx="2">
                  <c:v>Smart Growth</c:v>
                </c:pt>
                <c:pt idx="3">
                  <c:v>Pricing</c:v>
                </c:pt>
                <c:pt idx="4">
                  <c:v>Stopping Roadway  Expansions</c:v>
                </c:pt>
                <c:pt idx="5">
                  <c:v>Street Redesign</c:v>
                </c:pt>
                <c:pt idx="6">
                  <c:v>Transportation Demand Management</c:v>
                </c:pt>
                <c:pt idx="7">
                  <c:v>Potential new VMT total in 2030</c:v>
                </c:pt>
              </c:strCache>
            </c:strRef>
          </c:cat>
          <c:val>
            <c:numRef>
              <c:f>Sheet1!$B$2:$B$9</c:f>
              <c:numCache>
                <c:formatCode>General</c:formatCode>
                <c:ptCount val="8"/>
                <c:pt idx="0">
                  <c:v>3200</c:v>
                </c:pt>
              </c:numCache>
            </c:numRef>
          </c:val>
          <c:extLst>
            <c:ext xmlns:c16="http://schemas.microsoft.com/office/drawing/2014/chart" uri="{C3380CC4-5D6E-409C-BE32-E72D297353CC}">
              <c16:uniqueId val="{00000000-12EB-4738-818C-4CFB708210B4}"/>
            </c:ext>
          </c:extLst>
        </c:ser>
        <c:ser>
          <c:idx val="1"/>
          <c:order val="1"/>
          <c:tx>
            <c:strRef>
              <c:f>Sheet1!$C$1</c:f>
              <c:strCache>
                <c:ptCount val="1"/>
                <c:pt idx="0">
                  <c:v>Series 2</c:v>
                </c:pt>
              </c:strCache>
            </c:strRef>
          </c:tx>
          <c:spPr>
            <a:noFill/>
            <a:ln>
              <a:noFill/>
            </a:ln>
            <a:effectLst/>
          </c:spPr>
          <c:invertIfNegative val="0"/>
          <c:cat>
            <c:strRef>
              <c:f>Sheet1!$A$2:$A$9</c:f>
              <c:strCache>
                <c:ptCount val="8"/>
                <c:pt idx="0">
                  <c:v>Total VMT (2018)</c:v>
                </c:pt>
                <c:pt idx="1">
                  <c:v>Business-as-Usual</c:v>
                </c:pt>
                <c:pt idx="2">
                  <c:v>Smart Growth</c:v>
                </c:pt>
                <c:pt idx="3">
                  <c:v>Pricing</c:v>
                </c:pt>
                <c:pt idx="4">
                  <c:v>Stopping Roadway  Expansions</c:v>
                </c:pt>
                <c:pt idx="5">
                  <c:v>Street Redesign</c:v>
                </c:pt>
                <c:pt idx="6">
                  <c:v>Transportation Demand Management</c:v>
                </c:pt>
                <c:pt idx="7">
                  <c:v>Potential new VMT total in 2030</c:v>
                </c:pt>
              </c:strCache>
            </c:strRef>
          </c:cat>
          <c:val>
            <c:numRef>
              <c:f>Sheet1!$C$2:$C$9</c:f>
              <c:numCache>
                <c:formatCode>General</c:formatCode>
                <c:ptCount val="8"/>
                <c:pt idx="1">
                  <c:v>3200</c:v>
                </c:pt>
                <c:pt idx="2">
                  <c:v>3120</c:v>
                </c:pt>
                <c:pt idx="3">
                  <c:v>2800</c:v>
                </c:pt>
                <c:pt idx="4">
                  <c:v>2736</c:v>
                </c:pt>
                <c:pt idx="5">
                  <c:v>2592</c:v>
                </c:pt>
                <c:pt idx="6">
                  <c:v>2400</c:v>
                </c:pt>
              </c:numCache>
            </c:numRef>
          </c:val>
          <c:extLst>
            <c:ext xmlns:c16="http://schemas.microsoft.com/office/drawing/2014/chart" uri="{C3380CC4-5D6E-409C-BE32-E72D297353CC}">
              <c16:uniqueId val="{00000001-12EB-4738-818C-4CFB708210B4}"/>
            </c:ext>
          </c:extLst>
        </c:ser>
        <c:ser>
          <c:idx val="2"/>
          <c:order val="2"/>
          <c:tx>
            <c:strRef>
              <c:f>Sheet1!$D$1</c:f>
              <c:strCache>
                <c:ptCount val="1"/>
                <c:pt idx="0">
                  <c:v>Series 3</c:v>
                </c:pt>
              </c:strCache>
            </c:strRef>
          </c:tx>
          <c:spPr>
            <a:solidFill>
              <a:srgbClr val="05A091"/>
            </a:solidFill>
            <a:ln>
              <a:noFill/>
            </a:ln>
            <a:effectLst/>
          </c:spPr>
          <c:invertIfNegative val="0"/>
          <c:dPt>
            <c:idx val="1"/>
            <c:invertIfNegative val="0"/>
            <c:bubble3D val="0"/>
            <c:spPr>
              <a:solidFill>
                <a:srgbClr val="E14D39"/>
              </a:solidFill>
              <a:ln>
                <a:noFill/>
              </a:ln>
              <a:effectLst/>
            </c:spPr>
            <c:extLst>
              <c:ext xmlns:c16="http://schemas.microsoft.com/office/drawing/2014/chart" uri="{C3380CC4-5D6E-409C-BE32-E72D297353CC}">
                <c16:uniqueId val="{00000001-D90E-48F9-A1FF-873F4275682A}"/>
              </c:ext>
            </c:extLst>
          </c:dPt>
          <c:cat>
            <c:strRef>
              <c:f>Sheet1!$A$2:$A$9</c:f>
              <c:strCache>
                <c:ptCount val="8"/>
                <c:pt idx="0">
                  <c:v>Total VMT (2018)</c:v>
                </c:pt>
                <c:pt idx="1">
                  <c:v>Business-as-Usual</c:v>
                </c:pt>
                <c:pt idx="2">
                  <c:v>Smart Growth</c:v>
                </c:pt>
                <c:pt idx="3">
                  <c:v>Pricing</c:v>
                </c:pt>
                <c:pt idx="4">
                  <c:v>Stopping Roadway  Expansions</c:v>
                </c:pt>
                <c:pt idx="5">
                  <c:v>Street Redesign</c:v>
                </c:pt>
                <c:pt idx="6">
                  <c:v>Transportation Demand Management</c:v>
                </c:pt>
                <c:pt idx="7">
                  <c:v>Potential new VMT total in 2030</c:v>
                </c:pt>
              </c:strCache>
            </c:strRef>
          </c:cat>
          <c:val>
            <c:numRef>
              <c:f>Sheet1!$D$2:$D$9</c:f>
              <c:numCache>
                <c:formatCode>General</c:formatCode>
                <c:ptCount val="8"/>
                <c:pt idx="1">
                  <c:v>320</c:v>
                </c:pt>
                <c:pt idx="2">
                  <c:v>400</c:v>
                </c:pt>
                <c:pt idx="3">
                  <c:v>320</c:v>
                </c:pt>
                <c:pt idx="4">
                  <c:v>64</c:v>
                </c:pt>
                <c:pt idx="5">
                  <c:v>144</c:v>
                </c:pt>
                <c:pt idx="6">
                  <c:v>192</c:v>
                </c:pt>
              </c:numCache>
            </c:numRef>
          </c:val>
          <c:extLst>
            <c:ext xmlns:c16="http://schemas.microsoft.com/office/drawing/2014/chart" uri="{C3380CC4-5D6E-409C-BE32-E72D297353CC}">
              <c16:uniqueId val="{00000002-12EB-4738-818C-4CFB708210B4}"/>
            </c:ext>
          </c:extLst>
        </c:ser>
        <c:ser>
          <c:idx val="3"/>
          <c:order val="3"/>
          <c:tx>
            <c:strRef>
              <c:f>Sheet1!$E$1</c:f>
              <c:strCache>
                <c:ptCount val="1"/>
                <c:pt idx="0">
                  <c:v>Series 4</c:v>
                </c:pt>
              </c:strCache>
            </c:strRef>
          </c:tx>
          <c:spPr>
            <a:solidFill>
              <a:srgbClr val="45D0CC"/>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3-B7B6-3D43-A570-F720342D6CD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Total VMT (2018)</c:v>
                </c:pt>
                <c:pt idx="1">
                  <c:v>Business-as-Usual</c:v>
                </c:pt>
                <c:pt idx="2">
                  <c:v>Smart Growth</c:v>
                </c:pt>
                <c:pt idx="3">
                  <c:v>Pricing</c:v>
                </c:pt>
                <c:pt idx="4">
                  <c:v>Stopping Roadway  Expansions</c:v>
                </c:pt>
                <c:pt idx="5">
                  <c:v>Street Redesign</c:v>
                </c:pt>
                <c:pt idx="6">
                  <c:v>Transportation Demand Management</c:v>
                </c:pt>
                <c:pt idx="7">
                  <c:v>Potential new VMT total in 2030</c:v>
                </c:pt>
              </c:strCache>
            </c:strRef>
          </c:cat>
          <c:val>
            <c:numRef>
              <c:f>Sheet1!$E$2:$E$9</c:f>
              <c:numCache>
                <c:formatCode>General</c:formatCode>
                <c:ptCount val="8"/>
                <c:pt idx="7">
                  <c:v>2350</c:v>
                </c:pt>
              </c:numCache>
            </c:numRef>
          </c:val>
          <c:extLst>
            <c:ext xmlns:c16="http://schemas.microsoft.com/office/drawing/2014/chart" uri="{C3380CC4-5D6E-409C-BE32-E72D297353CC}">
              <c16:uniqueId val="{00000006-12EB-4738-818C-4CFB708210B4}"/>
            </c:ext>
          </c:extLst>
        </c:ser>
        <c:ser>
          <c:idx val="4"/>
          <c:order val="4"/>
          <c:tx>
            <c:strRef>
              <c:f>Sheet1!$F$1</c:f>
              <c:strCache>
                <c:ptCount val="1"/>
              </c:strCache>
            </c:strRef>
          </c:tx>
          <c:spPr>
            <a:solidFill>
              <a:srgbClr val="153B6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Total VMT (2018)</c:v>
                </c:pt>
                <c:pt idx="1">
                  <c:v>Business-as-Usual</c:v>
                </c:pt>
                <c:pt idx="2">
                  <c:v>Smart Growth</c:v>
                </c:pt>
                <c:pt idx="3">
                  <c:v>Pricing</c:v>
                </c:pt>
                <c:pt idx="4">
                  <c:v>Stopping Roadway  Expansions</c:v>
                </c:pt>
                <c:pt idx="5">
                  <c:v>Street Redesign</c:v>
                </c:pt>
                <c:pt idx="6">
                  <c:v>Transportation Demand Management</c:v>
                </c:pt>
                <c:pt idx="7">
                  <c:v>Potential new VMT total in 2030</c:v>
                </c:pt>
              </c:strCache>
            </c:strRef>
          </c:cat>
          <c:val>
            <c:numRef>
              <c:f>Sheet1!$F$2:$F$9</c:f>
              <c:numCache>
                <c:formatCode>General</c:formatCode>
                <c:ptCount val="8"/>
              </c:numCache>
            </c:numRef>
          </c:val>
          <c:extLst>
            <c:ext xmlns:c16="http://schemas.microsoft.com/office/drawing/2014/chart" uri="{C3380CC4-5D6E-409C-BE32-E72D297353CC}">
              <c16:uniqueId val="{00000007-12EB-4738-818C-4CFB708210B4}"/>
            </c:ext>
          </c:extLst>
        </c:ser>
        <c:dLbls>
          <c:showLegendKey val="0"/>
          <c:showVal val="0"/>
          <c:showCatName val="0"/>
          <c:showSerName val="0"/>
          <c:showPercent val="0"/>
          <c:showBubbleSize val="0"/>
        </c:dLbls>
        <c:gapWidth val="100"/>
        <c:overlap val="100"/>
        <c:axId val="618787016"/>
        <c:axId val="618789312"/>
      </c:barChart>
      <c:catAx>
        <c:axId val="61878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rgbClr val="153B66"/>
                </a:solidFill>
                <a:latin typeface="Arial" panose="020B0604020202020204" pitchFamily="34" charset="0"/>
                <a:ea typeface="+mn-ea"/>
                <a:cs typeface="Arial" panose="020B0604020202020204" pitchFamily="34" charset="0"/>
              </a:defRPr>
            </a:pPr>
            <a:endParaRPr lang="en-US"/>
          </a:p>
        </c:txPr>
        <c:crossAx val="618789312"/>
        <c:crosses val="autoZero"/>
        <c:auto val="1"/>
        <c:lblAlgn val="ctr"/>
        <c:lblOffset val="100"/>
        <c:tickLblSkip val="1"/>
        <c:noMultiLvlLbl val="0"/>
      </c:catAx>
      <c:valAx>
        <c:axId val="618789312"/>
        <c:scaling>
          <c:orientation val="minMax"/>
        </c:scaling>
        <c:delete val="1"/>
        <c:axPos val="l"/>
        <c:numFmt formatCode="General" sourceLinked="1"/>
        <c:majorTickMark val="none"/>
        <c:minorTickMark val="none"/>
        <c:tickLblPos val="nextTo"/>
        <c:crossAx val="61878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22_8394A890.xml><?xml version="1.0" encoding="utf-8"?>
<p188:cmLst xmlns:a="http://schemas.openxmlformats.org/drawingml/2006/main" xmlns:r="http://schemas.openxmlformats.org/officeDocument/2006/relationships" xmlns:p188="http://schemas.microsoft.com/office/powerpoint/2018/8/main">
  <p188:cm id="{7EF42B3E-E0D4-4620-A0B3-07B58D10FBAE}" authorId="{26459A77-3019-5BF0-E535-97B7DB815C4B}" status="resolved" created="2022-04-06T21:06:10.619" complete="100000">
    <ac:deMkLst xmlns:ac="http://schemas.microsoft.com/office/drawing/2013/main/command">
      <pc:docMk xmlns:pc="http://schemas.microsoft.com/office/powerpoint/2013/main/command"/>
      <pc:sldMk xmlns:pc="http://schemas.microsoft.com/office/powerpoint/2013/main/command" cId="2207557776" sldId="290"/>
      <ac:spMk id="11" creationId="{66BE9A0B-5D9E-0D43-BFF3-AEBEB5394B90}"/>
    </ac:deMkLst>
    <p188:txBody>
      <a:bodyPr/>
      <a:lstStyle/>
      <a:p>
        <a:r>
          <a:rPr lang="en-US"/>
          <a:t>Add Salt Lake Blvd Widening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49507-9158-DB45-8E26-19DCAF5709EE}" type="datetimeFigureOut">
              <a:rPr lang="en-US" smtClean="0"/>
              <a:t>7/3/2023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C4642-956A-0749-8260-06E25EF2E879}" type="slidenum">
              <a:rPr lang="en-US" smtClean="0"/>
              <a:t>‹#›</a:t>
            </a:fld>
            <a:endParaRPr lang="en-US"/>
          </a:p>
        </p:txBody>
      </p:sp>
    </p:spTree>
    <p:extLst>
      <p:ext uri="{BB962C8B-B14F-4D97-AF65-F5344CB8AC3E}">
        <p14:creationId xmlns:p14="http://schemas.microsoft.com/office/powerpoint/2010/main" val="4218004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Brief intro on background both at RMI and funding work, for small and large communities alike. </a:t>
            </a:r>
          </a:p>
          <a:p>
            <a:endParaRPr lang="en-US">
              <a:cs typeface="Calibri"/>
            </a:endParaRPr>
          </a:p>
          <a:p>
            <a:r>
              <a:rPr lang="en-US" i="1">
                <a:cs typeface="Calibri"/>
              </a:rPr>
              <a:t>Thanks for giving us the opportunity to present the SHIFT Calculator. This work came out of a successful partnership between the Urban Transformation team and the US Program. In comparison to other projects, it was initially a very small project. Funded internally, with a quick turn around. But its impact has been much larger than we anticipated. And it continues to make an impact in the transportation space. I'll kick it over to Zack Subin and Lainie Rowland from the US Program to provide some more background.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B2C54-0A63-DF46-BDC3-674DDEAA1C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41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Font typeface="+mj-lt"/>
              <a:buAutoNum type="arabicPeriod"/>
            </a:pPr>
            <a:r>
              <a:rPr lang="en-US"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We offer intensive support in the form of embedded staff in a handful of climate-critical cities. Their job is to drive signature climate initiatives that can serve as powerful examples. Not in the easy places (Stockholm or Copenhagen or Amsterdam) but in the places where it’s really hard (Houston, Delhi) </a:t>
            </a:r>
          </a:p>
          <a:p>
            <a:pPr marL="342900" marR="0" lvl="0" indent="-342900">
              <a:buFont typeface="+mj-lt"/>
              <a:buAutoNum type="arabicPeriod"/>
            </a:pPr>
            <a:endParaRPr lang="en-US" sz="1800">
              <a:effectLst/>
              <a:latin typeface="Times New Roman" panose="02020603050405020304" pitchFamily="18" charset="0"/>
              <a:ea typeface="Times New Roman" panose="02020603050405020304" pitchFamily="18" charset="0"/>
            </a:endParaRPr>
          </a:p>
          <a:p>
            <a:pPr marL="342900" marR="0" lvl="0" indent="-342900">
              <a:buFont typeface="+mj-lt"/>
              <a:buAutoNum type="arabicPeriod"/>
            </a:pPr>
            <a:r>
              <a:rPr lang="en-US"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We use a cohort model—that we’ve been continually refining over the last 3 years—that enables our lean team to deliver intensive technical assistance to up to 30 cities at a time. </a:t>
            </a:r>
            <a:r>
              <a:rPr lang="en-US" sz="1800" i="1">
                <a:solidFill>
                  <a:srgbClr val="000000"/>
                </a:solidFill>
                <a:effectLst/>
                <a:latin typeface="Calibri" panose="020F0502020204030204" pitchFamily="34" charset="0"/>
                <a:ea typeface="Yu Mincho" panose="02020400000000000000" pitchFamily="18" charset="-128"/>
                <a:cs typeface="Arial" panose="020B0604020202020204" pitchFamily="34" charset="0"/>
              </a:rPr>
              <a:t>(RMI has invested a lot in building capabilities in complex, multistakeholder facilitation—in bringing cities, national governments, industry, and community groups together to co-create solutions)</a:t>
            </a:r>
          </a:p>
          <a:p>
            <a:pPr marL="342900" marR="0" lvl="0" indent="-342900">
              <a:buFont typeface="+mj-lt"/>
              <a:buAutoNum type="arabicPeriod"/>
            </a:pPr>
            <a:endParaRPr lang="en-US" sz="180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buFont typeface="+mj-lt"/>
              <a:buAutoNum type="arabicPeriod"/>
            </a:pPr>
            <a:r>
              <a:rPr lang="en-US"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We develop analytically rigorous thought leadership that inspires action, highlighting critical but neglected or misunderstood climate solutions.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a:solidFill>
                  <a:srgbClr val="000000"/>
                </a:solidFill>
                <a:effectLst/>
                <a:latin typeface="Calibri" panose="020F0502020204030204" pitchFamily="34" charset="0"/>
                <a:ea typeface="Yu Mincho" panose="02020400000000000000" pitchFamily="18" charset="-128"/>
                <a:cs typeface="Arial" panose="020B0604020202020204" pitchFamily="34" charset="0"/>
              </a:rPr>
              <a:t>We develop open access, practical tools, and resources aimed at city staff making daily operational and procurement decisions (not high-level planning or greenhouse gas inventories). </a:t>
            </a:r>
            <a:endParaRPr lang="en-US" sz="1200">
              <a:solidFill>
                <a:schemeClr val="tx1"/>
              </a:solidFill>
              <a:effectLst/>
              <a:latin typeface="Times New Roman" panose="02020603050405020304" pitchFamily="18" charset="0"/>
              <a:ea typeface="Yu Mincho" panose="02020400000000000000" pitchFamily="18" charset="-128"/>
              <a:cs typeface="+mn-cs"/>
            </a:endParaRPr>
          </a:p>
          <a:p>
            <a:pPr marL="0" marR="0" lvl="0" indent="0">
              <a:buFont typeface="+mj-lt"/>
              <a:buNone/>
            </a:pPr>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7A5760-59E8-7344-9E76-A8CA0F9D4A68}" type="slidenum">
              <a:rPr lang="en-US" smtClean="0"/>
              <a:t>2</a:t>
            </a:fld>
            <a:endParaRPr lang="en-US"/>
          </a:p>
        </p:txBody>
      </p:sp>
    </p:spTree>
    <p:extLst>
      <p:ext uri="{BB962C8B-B14F-4D97-AF65-F5344CB8AC3E}">
        <p14:creationId xmlns:p14="http://schemas.microsoft.com/office/powerpoint/2010/main" val="188348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-Recently our colleagues at UC Davis and ITDP put out a nice global report showing that you can’t fit transportation into a 1.5C cumulative emissions budget with either electrification or VMT reduction alone: you need both. [Describe graphic] And there has been growing academic literature making this point.</a:t>
            </a:r>
          </a:p>
          <a:p>
            <a:r>
              <a:rPr lang="en-US"/>
              <a:t>-The US, UT, and CFM teams came to the same conclusion a year ago, and we worked together to emphasize strong targets for both EVs and VMT reduction in our US 1.5C report.</a:t>
            </a:r>
          </a:p>
          <a:p>
            <a:r>
              <a:rPr lang="en-US"/>
              <a:t>-But communicating the need is only a first step. We need to help policymakers map out strategies to reduce VMT.</a:t>
            </a:r>
          </a:p>
          <a:p>
            <a:r>
              <a:rPr lang="en-US"/>
              <a:t>-In principle, the easiest step is to stop spending money to make the problem worse by expanding highways! This is top of mind for our state advocacy and now with hundreds of billions of federal dollars incoming.</a:t>
            </a:r>
          </a:p>
        </p:txBody>
      </p:sp>
      <p:sp>
        <p:nvSpPr>
          <p:cNvPr id="4" name="Slide Number Placeholder 3"/>
          <p:cNvSpPr>
            <a:spLocks noGrp="1"/>
          </p:cNvSpPr>
          <p:nvPr>
            <p:ph type="sldNum" sz="quarter" idx="5"/>
          </p:nvPr>
        </p:nvSpPr>
        <p:spPr/>
        <p:txBody>
          <a:bodyPr/>
          <a:lstStyle/>
          <a:p>
            <a:fld id="{8B17C218-3FDD-4F45-9666-4D20A1FC1AB7}" type="slidenum">
              <a:rPr lang="en-US" smtClean="0"/>
              <a:t>3</a:t>
            </a:fld>
            <a:endParaRPr lang="en-US"/>
          </a:p>
        </p:txBody>
      </p:sp>
    </p:spTree>
    <p:extLst>
      <p:ext uri="{BB962C8B-B14F-4D97-AF65-F5344CB8AC3E}">
        <p14:creationId xmlns:p14="http://schemas.microsoft.com/office/powerpoint/2010/main" val="113076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Use choice language – “alternatives to vehicle ownership” not mainstream. </a:t>
            </a:r>
          </a:p>
          <a:p>
            <a:pPr>
              <a:defRPr/>
            </a:pPr>
            <a:r>
              <a:rPr lang="en-US" dirty="0">
                <a:cs typeface="Calibri"/>
              </a:rPr>
              <a:t>Use “roadway” instead of highway</a:t>
            </a:r>
          </a:p>
          <a:p>
            <a:pPr>
              <a:defRPr/>
            </a:pPr>
            <a:r>
              <a:rPr lang="en-US" dirty="0">
                <a:cs typeface="Calibri"/>
              </a:rPr>
              <a:t>Reference conversation with Georgetown Climate Center</a:t>
            </a:r>
          </a:p>
          <a:p>
            <a:pPr>
              <a:defRPr/>
            </a:pPr>
            <a:endParaRPr lang="en-US" dirty="0"/>
          </a:p>
          <a:p>
            <a:pPr>
              <a:defRPr/>
            </a:pPr>
            <a:r>
              <a:rPr lang="en-US" dirty="0"/>
              <a:t>Our research has shown that there are at least 5 ways we can make progress on our VMT reduction target of 20% by 2030.</a:t>
            </a:r>
            <a:endParaRPr lang="en-US" dirty="0">
              <a:cs typeface="Calibri"/>
            </a:endParaRPr>
          </a:p>
          <a:p>
            <a:pPr>
              <a:defRPr/>
            </a:pPr>
            <a:r>
              <a:rPr lang="en-US" dirty="0"/>
              <a:t>-       Build more housing, and build it next to places people need to get to</a:t>
            </a:r>
            <a:endParaRPr lang="en-US" dirty="0">
              <a:cs typeface="Calibri"/>
            </a:endParaRPr>
          </a:p>
          <a:p>
            <a:pPr>
              <a:defRPr/>
            </a:pPr>
            <a:r>
              <a:rPr lang="en-US" dirty="0"/>
              <a:t>-       Correctly price the use of the road and the ownership of vehicles</a:t>
            </a:r>
            <a:endParaRPr lang="en-US" dirty="0">
              <a:cs typeface="Calibri"/>
            </a:endParaRPr>
          </a:p>
          <a:p>
            <a:pPr>
              <a:defRPr/>
            </a:pPr>
            <a:r>
              <a:rPr lang="en-US" dirty="0"/>
              <a:t>-       Stop expanding highways – and maybe, start to remove them</a:t>
            </a:r>
            <a:endParaRPr lang="en-US" dirty="0">
              <a:cs typeface="Calibri"/>
            </a:endParaRPr>
          </a:p>
          <a:p>
            <a:pPr>
              <a:defRPr/>
            </a:pPr>
            <a:r>
              <a:rPr lang="en-US" dirty="0"/>
              <a:t>-       Redesign the streets to prioritize buses, walking, and rolling</a:t>
            </a:r>
            <a:endParaRPr lang="en-US" dirty="0">
              <a:cs typeface="Calibri"/>
            </a:endParaRPr>
          </a:p>
          <a:p>
            <a:pPr>
              <a:defRPr/>
            </a:pPr>
            <a:r>
              <a:rPr lang="en-US" dirty="0"/>
              <a:t>-       Implement transportation demand management measures, like teleworking</a:t>
            </a:r>
            <a:endParaRPr lang="en-US" dirty="0">
              <a:cs typeface="Calibri"/>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D4EA94BD-8A82-5644-9762-2D2E0B1D53D2}" type="slidenum">
              <a:rPr lang="en-US" smtClean="0"/>
              <a:t>4</a:t>
            </a:fld>
            <a:endParaRPr lang="en-US"/>
          </a:p>
        </p:txBody>
      </p:sp>
    </p:spTree>
    <p:extLst>
      <p:ext uri="{BB962C8B-B14F-4D97-AF65-F5344CB8AC3E}">
        <p14:creationId xmlns:p14="http://schemas.microsoft.com/office/powerpoint/2010/main" val="264487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Discuss methodology</a:t>
            </a:r>
          </a:p>
        </p:txBody>
      </p:sp>
      <p:sp>
        <p:nvSpPr>
          <p:cNvPr id="4" name="Slide Number Placeholder 3"/>
          <p:cNvSpPr>
            <a:spLocks noGrp="1"/>
          </p:cNvSpPr>
          <p:nvPr>
            <p:ph type="sldNum" sz="quarter" idx="5"/>
          </p:nvPr>
        </p:nvSpPr>
        <p:spPr/>
        <p:txBody>
          <a:bodyPr/>
          <a:lstStyle/>
          <a:p>
            <a:fld id="{D4EA94BD-8A82-5644-9762-2D2E0B1D53D2}" type="slidenum">
              <a:rPr lang="en-US" smtClean="0"/>
              <a:t>5</a:t>
            </a:fld>
            <a:endParaRPr lang="en-US"/>
          </a:p>
        </p:txBody>
      </p:sp>
    </p:spTree>
    <p:extLst>
      <p:ext uri="{BB962C8B-B14F-4D97-AF65-F5344CB8AC3E}">
        <p14:creationId xmlns:p14="http://schemas.microsoft.com/office/powerpoint/2010/main" val="1603736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Overlay stars where the projects are </a:t>
            </a:r>
          </a:p>
          <a:p>
            <a:pPr marL="171450" indent="-171450">
              <a:buFontTx/>
              <a:buChar char="-"/>
            </a:pPr>
            <a:r>
              <a:rPr lang="en-US"/>
              <a:t>Clarify that the tool only works for urbanized areas </a:t>
            </a:r>
            <a:r>
              <a:rPr lang="en-US" err="1"/>
              <a:t>Puuene</a:t>
            </a:r>
            <a:r>
              <a:rPr lang="en-US"/>
              <a:t> A</a:t>
            </a:r>
          </a:p>
        </p:txBody>
      </p:sp>
      <p:sp>
        <p:nvSpPr>
          <p:cNvPr id="4" name="Slide Number Placeholder 3"/>
          <p:cNvSpPr>
            <a:spLocks noGrp="1"/>
          </p:cNvSpPr>
          <p:nvPr>
            <p:ph type="sldNum" sz="quarter" idx="5"/>
          </p:nvPr>
        </p:nvSpPr>
        <p:spPr/>
        <p:txBody>
          <a:bodyPr/>
          <a:lstStyle/>
          <a:p>
            <a:fld id="{8B17C218-3FDD-4F45-9666-4D20A1FC1AB7}" type="slidenum">
              <a:rPr lang="en-US" smtClean="0"/>
              <a:t>6</a:t>
            </a:fld>
            <a:endParaRPr lang="en-US"/>
          </a:p>
        </p:txBody>
      </p:sp>
    </p:spTree>
    <p:extLst>
      <p:ext uri="{BB962C8B-B14F-4D97-AF65-F5344CB8AC3E}">
        <p14:creationId xmlns:p14="http://schemas.microsoft.com/office/powerpoint/2010/main" val="215437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B17C218-3FDD-4F45-9666-4D20A1FC1AB7}" type="slidenum">
              <a:rPr lang="en-US" smtClean="0"/>
              <a:t>7</a:t>
            </a:fld>
            <a:endParaRPr lang="en-US"/>
          </a:p>
        </p:txBody>
      </p:sp>
    </p:spTree>
    <p:extLst>
      <p:ext uri="{BB962C8B-B14F-4D97-AF65-F5344CB8AC3E}">
        <p14:creationId xmlns:p14="http://schemas.microsoft.com/office/powerpoint/2010/main" val="471425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85000"/>
          </a:schemeClr>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4" name="Picture 13">
            <a:extLst>
              <a:ext uri="{FF2B5EF4-FFF2-40B4-BE49-F238E27FC236}">
                <a16:creationId xmlns:a16="http://schemas.microsoft.com/office/drawing/2014/main" id="{F2C1335D-EFF2-8E4A-B10F-AFB9DE45EDB5}"/>
              </a:ext>
            </a:extLst>
          </p:cNvPr>
          <p:cNvPicPr>
            <a:picLocks noChangeAspect="1"/>
          </p:cNvPicPr>
          <p:nvPr userDrawn="1"/>
        </p:nvPicPr>
        <p:blipFill rotWithShape="1">
          <a:blip r:embed="rId2"/>
          <a:srcRect l="24263" r="-308"/>
          <a:stretch/>
        </p:blipFill>
        <p:spPr>
          <a:xfrm>
            <a:off x="-1" y="-3409"/>
            <a:ext cx="10049435" cy="686140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4800">
                <a:solidFill>
                  <a:schemeClr val="accent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descr="Icon&#10;&#10;Description automatically generated">
            <a:extLst>
              <a:ext uri="{FF2B5EF4-FFF2-40B4-BE49-F238E27FC236}">
                <a16:creationId xmlns:a16="http://schemas.microsoft.com/office/drawing/2014/main" id="{46409EDA-07C8-164F-BDA0-B92ECCEF2B74}"/>
              </a:ext>
            </a:extLst>
          </p:cNvPr>
          <p:cNvPicPr>
            <a:picLocks noChangeAspect="1"/>
          </p:cNvPicPr>
          <p:nvPr userDrawn="1"/>
        </p:nvPicPr>
        <p:blipFill>
          <a:blip r:embed="rId3"/>
          <a:stretch>
            <a:fillRect/>
          </a:stretch>
        </p:blipFill>
        <p:spPr>
          <a:xfrm>
            <a:off x="339912" y="351678"/>
            <a:ext cx="2331570" cy="651346"/>
          </a:xfrm>
          <a:prstGeom prst="rect">
            <a:avLst/>
          </a:prstGeom>
        </p:spPr>
      </p:pic>
    </p:spTree>
    <p:extLst>
      <p:ext uri="{BB962C8B-B14F-4D97-AF65-F5344CB8AC3E}">
        <p14:creationId xmlns:p14="http://schemas.microsoft.com/office/powerpoint/2010/main" val="55218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a:extLst>
              <a:ext uri="{FF2B5EF4-FFF2-40B4-BE49-F238E27FC236}">
                <a16:creationId xmlns:a16="http://schemas.microsoft.com/office/drawing/2014/main" id="{4476D0BC-B32E-6D4F-8DFE-EFA333D0DE53}"/>
              </a:ext>
            </a:extLst>
          </p:cNvPr>
          <p:cNvSpPr>
            <a:spLocks noGrp="1"/>
          </p:cNvSpPr>
          <p:nvPr>
            <p:ph type="sldNum" sz="quarter" idx="12"/>
          </p:nvPr>
        </p:nvSpPr>
        <p:spPr>
          <a:xfrm>
            <a:off x="9072282" y="6310312"/>
            <a:ext cx="2743200" cy="365125"/>
          </a:xfrm>
        </p:spPr>
        <p:txBody>
          <a:bodyPr/>
          <a:lstStyle>
            <a:lvl1pPr>
              <a:defRPr b="1" i="0">
                <a:solidFill>
                  <a:schemeClr val="tx2"/>
                </a:solidFill>
                <a:latin typeface="Metropolis Semi Bold" pitchFamily="2" charset="77"/>
              </a:defRPr>
            </a:lvl1pPr>
          </a:lstStyle>
          <a:p>
            <a:fld id="{99226923-5A89-6641-B7F4-F93E4EB9EE48}" type="slidenum">
              <a:rPr lang="en-US" smtClean="0"/>
              <a:pPr/>
              <a:t>‹#›</a:t>
            </a:fld>
            <a:endParaRPr lang="en-US" b="1">
              <a:latin typeface="Metropolis Semi Bold" pitchFamily="2" charset="77"/>
            </a:endParaRPr>
          </a:p>
        </p:txBody>
      </p:sp>
    </p:spTree>
    <p:extLst>
      <p:ext uri="{BB962C8B-B14F-4D97-AF65-F5344CB8AC3E}">
        <p14:creationId xmlns:p14="http://schemas.microsoft.com/office/powerpoint/2010/main" val="295365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85000"/>
          </a:schemeClr>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4" name="Picture 13">
            <a:extLst>
              <a:ext uri="{FF2B5EF4-FFF2-40B4-BE49-F238E27FC236}">
                <a16:creationId xmlns:a16="http://schemas.microsoft.com/office/drawing/2014/main" id="{F2C1335D-EFF2-8E4A-B10F-AFB9DE45EDB5}"/>
              </a:ext>
            </a:extLst>
          </p:cNvPr>
          <p:cNvPicPr>
            <a:picLocks noChangeAspect="1"/>
          </p:cNvPicPr>
          <p:nvPr userDrawn="1"/>
        </p:nvPicPr>
        <p:blipFill rotWithShape="1">
          <a:blip r:embed="rId2"/>
          <a:srcRect l="20970"/>
          <a:stretch/>
        </p:blipFill>
        <p:spPr>
          <a:xfrm>
            <a:off x="0" y="-3409"/>
            <a:ext cx="10443882" cy="686140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2400" b="0" i="0">
                <a:solidFill>
                  <a:schemeClr val="accent1"/>
                </a:solidFill>
                <a:latin typeface="Interstate" pitchFamily="2" charset="77"/>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1FEB11F7-38F3-DF40-993F-D47A63523402}"/>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159275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lumMod val="8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9D0066-817D-E645-A4D3-0B3F5CA2CE77}"/>
              </a:ext>
            </a:extLst>
          </p:cNvPr>
          <p:cNvPicPr>
            <a:picLocks noChangeAspect="1"/>
          </p:cNvPicPr>
          <p:nvPr userDrawn="1"/>
        </p:nvPicPr>
        <p:blipFill rotWithShape="1">
          <a:blip r:embed="rId2"/>
          <a:srcRect l="20653" r="-9745"/>
          <a:stretch/>
        </p:blipFill>
        <p:spPr>
          <a:xfrm>
            <a:off x="0" y="-3409"/>
            <a:ext cx="11784104" cy="6861409"/>
          </a:xfrm>
          <a:prstGeom prst="rect">
            <a:avLst/>
          </a:prstGeom>
        </p:spPr>
      </p:pic>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2400" b="0" i="0">
                <a:solidFill>
                  <a:schemeClr val="tx2"/>
                </a:solidFill>
                <a:latin typeface="Interstate" pitchFamily="2" charset="77"/>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Slide Number Placeholder 5">
            <a:extLst>
              <a:ext uri="{FF2B5EF4-FFF2-40B4-BE49-F238E27FC236}">
                <a16:creationId xmlns:a16="http://schemas.microsoft.com/office/drawing/2014/main" id="{034DFD99-20BA-F046-AA43-A7EE0AD5042A}"/>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Tree>
    <p:extLst>
      <p:ext uri="{BB962C8B-B14F-4D97-AF65-F5344CB8AC3E}">
        <p14:creationId xmlns:p14="http://schemas.microsoft.com/office/powerpoint/2010/main" val="2973601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427918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
        <p:nvSpPr>
          <p:cNvPr id="9" name="Title 1">
            <a:extLst>
              <a:ext uri="{FF2B5EF4-FFF2-40B4-BE49-F238E27FC236}">
                <a16:creationId xmlns:a16="http://schemas.microsoft.com/office/drawing/2014/main" id="{53B0D28E-B505-7D4B-A442-DECD3B9136CF}"/>
              </a:ext>
            </a:extLst>
          </p:cNvPr>
          <p:cNvSpPr>
            <a:spLocks noGrp="1"/>
          </p:cNvSpPr>
          <p:nvPr>
            <p:ph type="title"/>
          </p:nvPr>
        </p:nvSpPr>
        <p:spPr>
          <a:xfrm>
            <a:off x="376519" y="457200"/>
            <a:ext cx="3711388" cy="1600200"/>
          </a:xfrm>
        </p:spPr>
        <p:txBody>
          <a:bodyPr anchor="t"/>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52689A96-C47E-3845-B6C0-CBE86D6F08D5}"/>
              </a:ext>
            </a:extLst>
          </p:cNvPr>
          <p:cNvSpPr>
            <a:spLocks noGrp="1"/>
          </p:cNvSpPr>
          <p:nvPr>
            <p:ph type="body" sz="half" idx="2"/>
          </p:nvPr>
        </p:nvSpPr>
        <p:spPr>
          <a:xfrm>
            <a:off x="376519" y="2057400"/>
            <a:ext cx="37113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Content Placeholder 2">
            <a:extLst>
              <a:ext uri="{FF2B5EF4-FFF2-40B4-BE49-F238E27FC236}">
                <a16:creationId xmlns:a16="http://schemas.microsoft.com/office/drawing/2014/main" id="{CE345DEB-96F6-3D4C-9978-BE30062F5E7D}"/>
              </a:ext>
            </a:extLst>
          </p:cNvPr>
          <p:cNvSpPr>
            <a:spLocks noGrp="1"/>
          </p:cNvSpPr>
          <p:nvPr>
            <p:ph idx="1"/>
          </p:nvPr>
        </p:nvSpPr>
        <p:spPr>
          <a:xfrm>
            <a:off x="4338917" y="457201"/>
            <a:ext cx="7476563" cy="5403850"/>
          </a:xfrm>
        </p:spPr>
        <p:txBody>
          <a:bodyPr/>
          <a:lstStyle>
            <a:lvl1pPr>
              <a:defRPr sz="3200">
                <a:solidFill>
                  <a:schemeClr val="tx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000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519" y="457200"/>
            <a:ext cx="3711388" cy="1600200"/>
          </a:xfrm>
        </p:spPr>
        <p:txBody>
          <a:bodyPr anchor="t"/>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338917" y="457201"/>
            <a:ext cx="7476563"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76519" y="2057400"/>
            <a:ext cx="37113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55885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9870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Slide Number Placeholder 5">
            <a:extLst>
              <a:ext uri="{FF2B5EF4-FFF2-40B4-BE49-F238E27FC236}">
                <a16:creationId xmlns:a16="http://schemas.microsoft.com/office/drawing/2014/main" id="{1066CBFF-7F85-1F48-B14F-DF2B4BD0644A}"/>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72749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solidFill>
                <a:schemeClr val="bg1"/>
              </a:solidFill>
            </a:endParaRPr>
          </a:p>
        </p:txBody>
      </p:sp>
    </p:spTree>
    <p:extLst>
      <p:ext uri="{BB962C8B-B14F-4D97-AF65-F5344CB8AC3E}">
        <p14:creationId xmlns:p14="http://schemas.microsoft.com/office/powerpoint/2010/main" val="41371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325411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376518"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9435"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8" name="Slide Number Placeholder 5">
            <a:extLst>
              <a:ext uri="{FF2B5EF4-FFF2-40B4-BE49-F238E27FC236}">
                <a16:creationId xmlns:a16="http://schemas.microsoft.com/office/drawing/2014/main" id="{15983489-700D-1442-AA6D-5979E2CF8C86}"/>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101939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8" name="Content Placeholder 2">
            <a:extLst>
              <a:ext uri="{FF2B5EF4-FFF2-40B4-BE49-F238E27FC236}">
                <a16:creationId xmlns:a16="http://schemas.microsoft.com/office/drawing/2014/main" id="{C8C052D8-F7BA-5540-9130-86A721D9D6DB}"/>
              </a:ext>
            </a:extLst>
          </p:cNvPr>
          <p:cNvSpPr>
            <a:spLocks noGrp="1"/>
          </p:cNvSpPr>
          <p:nvPr>
            <p:ph sz="half" idx="1"/>
          </p:nvPr>
        </p:nvSpPr>
        <p:spPr>
          <a:xfrm>
            <a:off x="376518"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6406AB9-1C88-0B4E-8DC9-27D04C04037F}"/>
              </a:ext>
            </a:extLst>
          </p:cNvPr>
          <p:cNvSpPr>
            <a:spLocks noGrp="1"/>
          </p:cNvSpPr>
          <p:nvPr>
            <p:ph sz="half" idx="2"/>
          </p:nvPr>
        </p:nvSpPr>
        <p:spPr>
          <a:xfrm>
            <a:off x="6239435"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6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226923-5A89-6641-B7F4-F93E4EB9EE48}" type="slidenum">
              <a:rPr lang="en-US" smtClean="0"/>
              <a:pPr/>
              <a:t>‹#›</a:t>
            </a:fld>
            <a:endParaRPr lang="en-US"/>
          </a:p>
        </p:txBody>
      </p:sp>
      <p:sp>
        <p:nvSpPr>
          <p:cNvPr id="8" name="Content Placeholder 2">
            <a:extLst>
              <a:ext uri="{FF2B5EF4-FFF2-40B4-BE49-F238E27FC236}">
                <a16:creationId xmlns:a16="http://schemas.microsoft.com/office/drawing/2014/main" id="{3748E3B9-245A-AE4C-9BD2-2F6A5A8EE0C8}"/>
              </a:ext>
            </a:extLst>
          </p:cNvPr>
          <p:cNvSpPr>
            <a:spLocks noGrp="1"/>
          </p:cNvSpPr>
          <p:nvPr>
            <p:ph sz="half" idx="1"/>
          </p:nvPr>
        </p:nvSpPr>
        <p:spPr>
          <a:xfrm>
            <a:off x="376518" y="1825625"/>
            <a:ext cx="5576047" cy="4351338"/>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64765AF3-18D8-C641-B0B6-4742E05E02DA}"/>
              </a:ext>
            </a:extLst>
          </p:cNvPr>
          <p:cNvSpPr>
            <a:spLocks noGrp="1"/>
          </p:cNvSpPr>
          <p:nvPr>
            <p:ph sz="half" idx="2"/>
          </p:nvPr>
        </p:nvSpPr>
        <p:spPr>
          <a:xfrm>
            <a:off x="6239435" y="1825625"/>
            <a:ext cx="5576047" cy="4351338"/>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42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a:xfrm>
            <a:off x="9072282" y="6310312"/>
            <a:ext cx="2743200" cy="365125"/>
          </a:xfrm>
        </p:spPr>
        <p:txBody>
          <a:bodyPr/>
          <a:lstStyle>
            <a:lvl1pPr>
              <a:defRPr>
                <a:solidFill>
                  <a:schemeClr val="bg1"/>
                </a:solidFill>
              </a:defRPr>
            </a:lvl1pPr>
          </a:lstStyle>
          <a:p>
            <a:fld id="{99226923-5A89-6641-B7F4-F93E4EB9EE48}" type="slidenum">
              <a:rPr lang="en-US" smtClean="0"/>
              <a:pPr/>
              <a:t>‹#›</a:t>
            </a:fld>
            <a:endParaRPr lang="en-US"/>
          </a:p>
        </p:txBody>
      </p:sp>
      <p:sp>
        <p:nvSpPr>
          <p:cNvPr id="6" name="Slide Number Placeholder 5">
            <a:extLst>
              <a:ext uri="{FF2B5EF4-FFF2-40B4-BE49-F238E27FC236}">
                <a16:creationId xmlns:a16="http://schemas.microsoft.com/office/drawing/2014/main" id="{66D0BAA5-A735-6F4F-B587-06A5165CA0DE}"/>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407164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Slide Number Placeholder 4">
            <a:extLst>
              <a:ext uri="{FF2B5EF4-FFF2-40B4-BE49-F238E27FC236}">
                <a16:creationId xmlns:a16="http://schemas.microsoft.com/office/drawing/2014/main" id="{D4AEFA15-23A1-9442-8729-3E04DBA2F0E0}"/>
              </a:ext>
            </a:extLst>
          </p:cNvPr>
          <p:cNvSpPr>
            <a:spLocks noGrp="1"/>
          </p:cNvSpPr>
          <p:nvPr>
            <p:ph type="sldNum" sz="quarter" idx="12"/>
          </p:nvPr>
        </p:nvSpPr>
        <p:spPr>
          <a:xfrm>
            <a:off x="9072282" y="6310312"/>
            <a:ext cx="2743200" cy="365125"/>
          </a:xfrm>
        </p:spPr>
        <p:txBody>
          <a:bodyPr/>
          <a:lstStyle>
            <a:lvl1pPr>
              <a:defRPr>
                <a:solidFill>
                  <a:schemeClr val="bg1"/>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99802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518" y="365125"/>
            <a:ext cx="11456894" cy="1325563"/>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6518" y="1825625"/>
            <a:ext cx="11456894" cy="4351338"/>
          </a:xfrm>
          <a:prstGeom prst="rect">
            <a:avLst/>
          </a:prstGeom>
          <a:noFill/>
          <a:ln>
            <a:noFill/>
          </a:ln>
        </p:spPr>
        <p:style>
          <a:lnRef idx="0">
            <a:scrgbClr r="0" g="0" b="0"/>
          </a:lnRef>
          <a:fillRef idx="0">
            <a:scrgbClr r="0" g="0" b="0"/>
          </a:fillRef>
          <a:effectRef idx="0">
            <a:scrgbClr r="0" g="0" b="0"/>
          </a:effectRef>
          <a:fontRef idx="minor"/>
        </p:style>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72282"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etropolis Semi Bold" pitchFamily="2" charset="77"/>
              </a:defRPr>
            </a:lvl1pPr>
          </a:lstStyle>
          <a:p>
            <a:fld id="{99226923-5A89-6641-B7F4-F93E4EB9EE48}" type="slidenum">
              <a:rPr lang="en-US" smtClean="0"/>
              <a:pPr/>
              <a:t>‹#›</a:t>
            </a:fld>
            <a:endParaRPr lang="en-US" b="1">
              <a:latin typeface="Metropolis Semi Bold" pitchFamily="2" charset="77"/>
            </a:endParaRPr>
          </a:p>
        </p:txBody>
      </p:sp>
      <p:sp>
        <p:nvSpPr>
          <p:cNvPr id="9" name="Slide Number Placeholder 5">
            <a:extLst>
              <a:ext uri="{FF2B5EF4-FFF2-40B4-BE49-F238E27FC236}">
                <a16:creationId xmlns:a16="http://schemas.microsoft.com/office/drawing/2014/main" id="{F7D85199-AED2-2444-B9A1-8DD14FBCDD77}"/>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Tree>
    <p:extLst>
      <p:ext uri="{BB962C8B-B14F-4D97-AF65-F5344CB8AC3E}">
        <p14:creationId xmlns:p14="http://schemas.microsoft.com/office/powerpoint/2010/main" val="2848145282"/>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9" r:id="rId3"/>
    <p:sldLayoutId id="2147483662" r:id="rId4"/>
    <p:sldLayoutId id="2147483675" r:id="rId5"/>
    <p:sldLayoutId id="2147483676" r:id="rId6"/>
    <p:sldLayoutId id="2147483664" r:id="rId7"/>
    <p:sldLayoutId id="2147483673" r:id="rId8"/>
    <p:sldLayoutId id="2147483674" r:id="rId9"/>
    <p:sldLayoutId id="2147483666" r:id="rId10"/>
    <p:sldLayoutId id="2147483681" r:id="rId11"/>
    <p:sldLayoutId id="2147483682" r:id="rId12"/>
    <p:sldLayoutId id="2147483667" r:id="rId13"/>
    <p:sldLayoutId id="2147483668" r:id="rId14"/>
    <p:sldLayoutId id="2147483669" r:id="rId15"/>
    <p:sldLayoutId id="2147483683" r:id="rId16"/>
  </p:sldLayoutIdLst>
  <p:txStyles>
    <p:titleStyle>
      <a:lvl1pPr algn="l" defTabSz="914400" rtl="0" eaLnBrk="1" latinLnBrk="0" hangingPunct="1">
        <a:lnSpc>
          <a:spcPct val="90000"/>
        </a:lnSpc>
        <a:spcBef>
          <a:spcPct val="0"/>
        </a:spcBef>
        <a:buNone/>
        <a:defRPr sz="4400" b="1" i="0" kern="1200">
          <a:solidFill>
            <a:schemeClr val="tx1"/>
          </a:solidFill>
          <a:latin typeface="Metropoli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1"/>
          </a:solidFill>
          <a:latin typeface="Metropolis Semi 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stat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Interstate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6" Type="http://schemas.openxmlformats.org/officeDocument/2006/relationships/image" Target="../media/image24.svg"/><Relationship Id="rId1" Type="http://schemas.openxmlformats.org/officeDocument/2006/relationships/slideLayout" Target="../slideLayouts/slideLayout1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hyperlink" Target="https://rmi.org/our-driving-habits-must-be-part-of-the-climate-conversatio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22_8394A890.xm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outdoor, tree, way&#10;&#10;Description automatically generated">
            <a:extLst>
              <a:ext uri="{FF2B5EF4-FFF2-40B4-BE49-F238E27FC236}">
                <a16:creationId xmlns:a16="http://schemas.microsoft.com/office/drawing/2014/main" id="{BA4A4925-0036-814B-9E77-EEDD1734E5B4}"/>
              </a:ext>
            </a:extLst>
          </p:cNvPr>
          <p:cNvPicPr>
            <a:picLocks noChangeAspect="1"/>
          </p:cNvPicPr>
          <p:nvPr/>
        </p:nvPicPr>
        <p:blipFill rotWithShape="1">
          <a:blip r:embed="rId3"/>
          <a:srcRect l="13564" r="9840"/>
          <a:stretch/>
        </p:blipFill>
        <p:spPr>
          <a:xfrm>
            <a:off x="3462048" y="-4260"/>
            <a:ext cx="8729952" cy="6858000"/>
          </a:xfrm>
          <a:prstGeom prst="rect">
            <a:avLst/>
          </a:prstGeom>
        </p:spPr>
      </p:pic>
      <p:pic>
        <p:nvPicPr>
          <p:cNvPr id="9" name="Picture 8">
            <a:extLst>
              <a:ext uri="{FF2B5EF4-FFF2-40B4-BE49-F238E27FC236}">
                <a16:creationId xmlns:a16="http://schemas.microsoft.com/office/drawing/2014/main" id="{8DAB1830-C600-504C-8B5B-09CDED1CD4AD}"/>
              </a:ext>
            </a:extLst>
          </p:cNvPr>
          <p:cNvPicPr>
            <a:picLocks noChangeAspect="1"/>
          </p:cNvPicPr>
          <p:nvPr/>
        </p:nvPicPr>
        <p:blipFill rotWithShape="1">
          <a:blip r:embed="rId4"/>
          <a:srcRect l="24263" r="-308"/>
          <a:stretch/>
        </p:blipFill>
        <p:spPr>
          <a:xfrm>
            <a:off x="-156642" y="4260"/>
            <a:ext cx="7237379" cy="6858000"/>
          </a:xfrm>
          <a:prstGeom prst="rect">
            <a:avLst/>
          </a:prstGeom>
        </p:spPr>
      </p:pic>
      <p:pic>
        <p:nvPicPr>
          <p:cNvPr id="8" name="Picture 7">
            <a:extLst>
              <a:ext uri="{FF2B5EF4-FFF2-40B4-BE49-F238E27FC236}">
                <a16:creationId xmlns:a16="http://schemas.microsoft.com/office/drawing/2014/main" id="{C39BC15B-A1B1-C949-8A19-8F59EDAAA273}"/>
              </a:ext>
            </a:extLst>
          </p:cNvPr>
          <p:cNvPicPr>
            <a:picLocks noChangeAspect="1"/>
          </p:cNvPicPr>
          <p:nvPr/>
        </p:nvPicPr>
        <p:blipFill>
          <a:blip r:embed="rId5"/>
          <a:stretch>
            <a:fillRect/>
          </a:stretch>
        </p:blipFill>
        <p:spPr>
          <a:xfrm>
            <a:off x="365760" y="269587"/>
            <a:ext cx="2082018" cy="655930"/>
          </a:xfrm>
          <a:prstGeom prst="rect">
            <a:avLst/>
          </a:prstGeom>
        </p:spPr>
      </p:pic>
      <p:sp>
        <p:nvSpPr>
          <p:cNvPr id="4" name="Title 3">
            <a:extLst>
              <a:ext uri="{FF2B5EF4-FFF2-40B4-BE49-F238E27FC236}">
                <a16:creationId xmlns:a16="http://schemas.microsoft.com/office/drawing/2014/main" id="{1076A2AB-8195-9342-AF0B-0ACCCF09D34D}"/>
              </a:ext>
            </a:extLst>
          </p:cNvPr>
          <p:cNvSpPr>
            <a:spLocks noGrp="1"/>
          </p:cNvSpPr>
          <p:nvPr>
            <p:ph type="title"/>
          </p:nvPr>
        </p:nvSpPr>
        <p:spPr>
          <a:xfrm>
            <a:off x="365760" y="2098932"/>
            <a:ext cx="5046898" cy="2469884"/>
          </a:xfrm>
        </p:spPr>
        <p:txBody>
          <a:bodyPr>
            <a:noAutofit/>
          </a:bodyPr>
          <a:lstStyle/>
          <a:p>
            <a:r>
              <a:rPr lang="en-US" sz="4400">
                <a:solidFill>
                  <a:schemeClr val="bg2"/>
                </a:solidFill>
                <a:latin typeface="Arial"/>
                <a:cs typeface="Arial"/>
              </a:rPr>
              <a:t>Roadway Expansions and Vehicle Miles Traveled</a:t>
            </a:r>
            <a:br>
              <a:rPr lang="en-US" sz="4400" b="0">
                <a:solidFill>
                  <a:schemeClr val="bg2"/>
                </a:solidFill>
                <a:latin typeface="Arial"/>
                <a:cs typeface="Arial"/>
              </a:rPr>
            </a:br>
            <a:endParaRPr lang="en-US" sz="2400" b="0">
              <a:solidFill>
                <a:schemeClr val="bg2"/>
              </a:solidFill>
            </a:endParaRPr>
          </a:p>
        </p:txBody>
      </p:sp>
      <p:sp>
        <p:nvSpPr>
          <p:cNvPr id="5" name="Text Placeholder 4">
            <a:extLst>
              <a:ext uri="{FF2B5EF4-FFF2-40B4-BE49-F238E27FC236}">
                <a16:creationId xmlns:a16="http://schemas.microsoft.com/office/drawing/2014/main" id="{D35F96BB-1C8C-EB45-9DCB-58E7187AB270}"/>
              </a:ext>
            </a:extLst>
          </p:cNvPr>
          <p:cNvSpPr>
            <a:spLocks noGrp="1"/>
          </p:cNvSpPr>
          <p:nvPr>
            <p:ph type="body" idx="1"/>
          </p:nvPr>
        </p:nvSpPr>
        <p:spPr>
          <a:xfrm>
            <a:off x="365760" y="4568816"/>
            <a:ext cx="5604809" cy="1305210"/>
          </a:xfrm>
        </p:spPr>
        <p:txBody>
          <a:bodyPr vert="horz" lIns="91440" tIns="45720" rIns="91440" bIns="45720" rtlCol="0" anchor="t">
            <a:noAutofit/>
          </a:bodyPr>
          <a:lstStyle/>
          <a:p>
            <a:r>
              <a:rPr lang="en-US" sz="2000">
                <a:latin typeface="Arial"/>
                <a:cs typeface="Arial"/>
              </a:rPr>
              <a:t>Hawaii Climate Change Mitigation </a:t>
            </a:r>
            <a:endParaRPr lang="en-US"/>
          </a:p>
          <a:p>
            <a:r>
              <a:rPr lang="en-US" sz="2000">
                <a:latin typeface="Arial"/>
                <a:cs typeface="Arial"/>
              </a:rPr>
              <a:t>&amp; Adaptation Commission</a:t>
            </a:r>
            <a:endParaRPr lang="en-US">
              <a:latin typeface="Tw Cen MT"/>
              <a:cs typeface="Arial"/>
            </a:endParaRPr>
          </a:p>
          <a:p>
            <a:r>
              <a:rPr lang="en-US" sz="2000" b="0">
                <a:latin typeface="Arial"/>
                <a:cs typeface="Arial"/>
              </a:rPr>
              <a:t>April 6, 2022</a:t>
            </a:r>
            <a:endParaRPr lang="en-US"/>
          </a:p>
        </p:txBody>
      </p:sp>
    </p:spTree>
    <p:extLst>
      <p:ext uri="{BB962C8B-B14F-4D97-AF65-F5344CB8AC3E}">
        <p14:creationId xmlns:p14="http://schemas.microsoft.com/office/powerpoint/2010/main" val="221065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51334F-86A2-4847-8231-3D508CE55827}"/>
              </a:ext>
            </a:extLst>
          </p:cNvPr>
          <p:cNvSpPr/>
          <p:nvPr/>
        </p:nvSpPr>
        <p:spPr>
          <a:xfrm>
            <a:off x="0" y="0"/>
            <a:ext cx="12192000" cy="6858000"/>
          </a:xfrm>
          <a:prstGeom prst="rect">
            <a:avLst/>
          </a:prstGeom>
          <a:solidFill>
            <a:srgbClr val="F1E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4D49EBC-E389-460E-BED1-19C55784C532}"/>
              </a:ext>
            </a:extLst>
          </p:cNvPr>
          <p:cNvSpPr txBox="1">
            <a:spLocks/>
          </p:cNvSpPr>
          <p:nvPr/>
        </p:nvSpPr>
        <p:spPr>
          <a:xfrm>
            <a:off x="234779" y="545876"/>
            <a:ext cx="11602994" cy="71319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b="1" kern="1200">
                <a:solidFill>
                  <a:srgbClr val="1E3B63"/>
                </a:solidFill>
                <a:latin typeface="Arial" panose="020B0604020202020204" pitchFamily="34" charset="0"/>
                <a:ea typeface="+mj-ea"/>
                <a:cs typeface="Arial" panose="020B0604020202020204" pitchFamily="34" charset="0"/>
              </a:defRPr>
            </a:lvl1pPr>
          </a:lstStyle>
          <a:p>
            <a:pPr>
              <a:lnSpc>
                <a:spcPct val="100000"/>
              </a:lnSpc>
              <a:defRPr/>
            </a:pPr>
            <a:r>
              <a:rPr lang="en-GB">
                <a:solidFill>
                  <a:srgbClr val="153B66"/>
                </a:solidFill>
                <a:latin typeface="Arial"/>
                <a:cs typeface="Arial"/>
              </a:rPr>
              <a:t>Urban Transformation: How we work </a:t>
            </a:r>
            <a:endParaRPr kumimoji="0" lang="en-US" b="1" i="0" u="none" strike="noStrike" kern="1200" cap="none" normalizeH="0" baseline="0" noProof="0">
              <a:ln>
                <a:noFill/>
              </a:ln>
              <a:solidFill>
                <a:srgbClr val="153B66"/>
              </a:solidFill>
              <a:effectLst/>
              <a:uLnTx/>
              <a:uFillTx/>
            </a:endParaRPr>
          </a:p>
        </p:txBody>
      </p:sp>
      <p:sp>
        <p:nvSpPr>
          <p:cNvPr id="3" name="Rectangle 2">
            <a:extLst>
              <a:ext uri="{FF2B5EF4-FFF2-40B4-BE49-F238E27FC236}">
                <a16:creationId xmlns:a16="http://schemas.microsoft.com/office/drawing/2014/main" id="{F88DB4A4-4F67-4D1B-9CD5-36DE17698F1B}"/>
              </a:ext>
            </a:extLst>
          </p:cNvPr>
          <p:cNvSpPr/>
          <p:nvPr/>
        </p:nvSpPr>
        <p:spPr>
          <a:xfrm>
            <a:off x="9060529" y="3187031"/>
            <a:ext cx="255770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en-US" b="1">
                <a:solidFill>
                  <a:srgbClr val="4A9C97"/>
                </a:solidFill>
                <a:latin typeface="Arial" panose="020B0604020202020204" pitchFamily="34" charset="0"/>
                <a:cs typeface="Arial" panose="020B0604020202020204" pitchFamily="34" charset="0"/>
              </a:rPr>
              <a:t>Practical tools</a:t>
            </a:r>
          </a:p>
        </p:txBody>
      </p:sp>
      <p:sp>
        <p:nvSpPr>
          <p:cNvPr id="20" name="Rectangle 19">
            <a:extLst>
              <a:ext uri="{FF2B5EF4-FFF2-40B4-BE49-F238E27FC236}">
                <a16:creationId xmlns:a16="http://schemas.microsoft.com/office/drawing/2014/main" id="{3DAC46EC-F82B-4A86-9789-EE83A72291FA}"/>
              </a:ext>
            </a:extLst>
          </p:cNvPr>
          <p:cNvSpPr/>
          <p:nvPr/>
        </p:nvSpPr>
        <p:spPr>
          <a:xfrm>
            <a:off x="562771" y="3199388"/>
            <a:ext cx="2796052"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b="1">
                <a:solidFill>
                  <a:srgbClr val="4A9C97"/>
                </a:solidFill>
                <a:latin typeface="Arial"/>
                <a:cs typeface="Arial"/>
              </a:rPr>
              <a:t>Direct city support</a:t>
            </a:r>
            <a:endParaRPr lang="en-US"/>
          </a:p>
        </p:txBody>
      </p:sp>
      <p:sp>
        <p:nvSpPr>
          <p:cNvPr id="21" name="Rectangle 20">
            <a:extLst>
              <a:ext uri="{FF2B5EF4-FFF2-40B4-BE49-F238E27FC236}">
                <a16:creationId xmlns:a16="http://schemas.microsoft.com/office/drawing/2014/main" id="{E544C864-BEC7-4079-90FE-911F2C3501B6}"/>
              </a:ext>
            </a:extLst>
          </p:cNvPr>
          <p:cNvSpPr/>
          <p:nvPr/>
        </p:nvSpPr>
        <p:spPr>
          <a:xfrm>
            <a:off x="3371481" y="3199387"/>
            <a:ext cx="2758682"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b="1">
                <a:solidFill>
                  <a:srgbClr val="4A9C97"/>
                </a:solidFill>
                <a:latin typeface="Arial"/>
                <a:cs typeface="Arial"/>
              </a:rPr>
              <a:t>City cohorts</a:t>
            </a:r>
            <a:endParaRPr lang="en-US" b="1">
              <a:solidFill>
                <a:srgbClr val="4A9C97"/>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76F7013-DFC9-4868-8839-7FA3BA219351}"/>
              </a:ext>
            </a:extLst>
          </p:cNvPr>
          <p:cNvSpPr/>
          <p:nvPr/>
        </p:nvSpPr>
        <p:spPr>
          <a:xfrm>
            <a:off x="6180191" y="3060889"/>
            <a:ext cx="3058401"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b="1">
                <a:solidFill>
                  <a:srgbClr val="4A9C97"/>
                </a:solidFill>
                <a:latin typeface="Arial"/>
                <a:cs typeface="Arial"/>
              </a:rPr>
              <a:t>Action-provoking </a:t>
            </a:r>
            <a:endParaRPr lang="en-US">
              <a:solidFill>
                <a:srgbClr val="FFFFFF"/>
              </a:solidFill>
              <a:latin typeface="Tw Cen MT" panose="020B0602020104020603"/>
              <a:cs typeface="Arial"/>
            </a:endParaRPr>
          </a:p>
          <a:p>
            <a:r>
              <a:rPr lang="en-US" b="1">
                <a:solidFill>
                  <a:srgbClr val="4A9C97"/>
                </a:solidFill>
                <a:latin typeface="Arial"/>
                <a:cs typeface="Arial"/>
              </a:rPr>
              <a:t>thought leadership</a:t>
            </a:r>
            <a:endParaRPr lang="en-US"/>
          </a:p>
        </p:txBody>
      </p:sp>
      <p:sp>
        <p:nvSpPr>
          <p:cNvPr id="4" name="Rectangle 3">
            <a:extLst>
              <a:ext uri="{FF2B5EF4-FFF2-40B4-BE49-F238E27FC236}">
                <a16:creationId xmlns:a16="http://schemas.microsoft.com/office/drawing/2014/main" id="{52825E45-B718-6A41-BE5F-0C272621C3FD}"/>
              </a:ext>
            </a:extLst>
          </p:cNvPr>
          <p:cNvSpPr/>
          <p:nvPr/>
        </p:nvSpPr>
        <p:spPr>
          <a:xfrm>
            <a:off x="9060530" y="3938648"/>
            <a:ext cx="2796052" cy="2255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182880" bIns="182880" rtlCol="0" anchor="t"/>
          <a:lstStyle/>
          <a:p>
            <a:r>
              <a:rPr lang="en-US" sz="1600">
                <a:solidFill>
                  <a:srgbClr val="153B66"/>
                </a:solidFill>
                <a:latin typeface="Arial"/>
                <a:ea typeface="Calibri" panose="020F0502020204030204" pitchFamily="34" charset="0"/>
                <a:cs typeface="Arial"/>
              </a:rPr>
              <a:t>Open access, user-friendly tools and resources aimed at city staff making daily operational and procurement decisions</a:t>
            </a:r>
          </a:p>
          <a:p>
            <a:endParaRPr lang="en-US" sz="1600">
              <a:solidFill>
                <a:srgbClr val="153B66"/>
              </a:solidFill>
              <a:latin typeface="Arial" panose="020B0604020202020204" pitchFamily="34" charset="0"/>
              <a:ea typeface="Calibri" panose="020F0502020204030204" pitchFamily="34" charset="0"/>
              <a:cs typeface="Arial" panose="020B0604020202020204" pitchFamily="34" charset="0"/>
            </a:endParaRPr>
          </a:p>
          <a:p>
            <a:r>
              <a:rPr lang="en-US" sz="1600">
                <a:solidFill>
                  <a:srgbClr val="153B66"/>
                </a:solidFill>
                <a:latin typeface="Arial"/>
                <a:ea typeface="Calibri" panose="020F0502020204030204" pitchFamily="34" charset="0"/>
                <a:cs typeface="Arial"/>
              </a:rPr>
              <a:t>e.g., SHIFT calculator,  RESET (residential solar calculator)…</a:t>
            </a:r>
            <a:endParaRPr lang="en-US" sz="1600">
              <a:solidFill>
                <a:srgbClr val="153B66"/>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59964A7-BC2B-124C-ACF5-B1608103B134}"/>
              </a:ext>
            </a:extLst>
          </p:cNvPr>
          <p:cNvSpPr/>
          <p:nvPr/>
        </p:nvSpPr>
        <p:spPr>
          <a:xfrm>
            <a:off x="562771" y="3951005"/>
            <a:ext cx="2796052" cy="2255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182880" bIns="182880" rtlCol="0" anchor="t"/>
          <a:lstStyle/>
          <a:p>
            <a:r>
              <a:rPr lang="en-US" sz="1600">
                <a:solidFill>
                  <a:srgbClr val="153B66"/>
                </a:solidFill>
                <a:latin typeface="Arial" panose="020B0604020202020204" pitchFamily="34" charset="0"/>
                <a:ea typeface="Calibri" panose="020F0502020204030204" pitchFamily="34" charset="0"/>
                <a:cs typeface="Arial" panose="020B0604020202020204" pitchFamily="34" charset="0"/>
              </a:rPr>
              <a:t>RMI staff in handful of climate critical cities and key central government agencies to drive</a:t>
            </a:r>
          </a:p>
          <a:p>
            <a:r>
              <a:rPr lang="en-US" sz="1600">
                <a:solidFill>
                  <a:srgbClr val="153B66"/>
                </a:solidFill>
                <a:latin typeface="Arial" panose="020B0604020202020204" pitchFamily="34" charset="0"/>
                <a:ea typeface="Calibri" panose="020F0502020204030204" pitchFamily="34" charset="0"/>
                <a:cs typeface="Arial" panose="020B0604020202020204" pitchFamily="34" charset="0"/>
              </a:rPr>
              <a:t>signature initiatives</a:t>
            </a:r>
          </a:p>
          <a:p>
            <a:endParaRPr lang="en-US" sz="1600">
              <a:solidFill>
                <a:srgbClr val="153B66"/>
              </a:solidFill>
              <a:latin typeface="Arial" panose="020B0604020202020204" pitchFamily="34" charset="0"/>
              <a:ea typeface="Calibri" panose="020F0502020204030204" pitchFamily="34" charset="0"/>
              <a:cs typeface="Arial" panose="020B0604020202020204" pitchFamily="34" charset="0"/>
            </a:endParaRPr>
          </a:p>
          <a:p>
            <a:r>
              <a:rPr lang="en-US" sz="1600">
                <a:solidFill>
                  <a:srgbClr val="153B66"/>
                </a:solidFill>
                <a:latin typeface="Arial" panose="020B0604020202020204" pitchFamily="34" charset="0"/>
                <a:cs typeface="Arial" panose="020B0604020202020204" pitchFamily="34" charset="0"/>
              </a:rPr>
              <a:t>Influence through access to expertise and financing</a:t>
            </a:r>
          </a:p>
        </p:txBody>
      </p:sp>
      <p:sp>
        <p:nvSpPr>
          <p:cNvPr id="14" name="Rectangle 13">
            <a:extLst>
              <a:ext uri="{FF2B5EF4-FFF2-40B4-BE49-F238E27FC236}">
                <a16:creationId xmlns:a16="http://schemas.microsoft.com/office/drawing/2014/main" id="{E38BCEDB-DB0D-474A-9E24-BA4BBACDF51C}"/>
              </a:ext>
            </a:extLst>
          </p:cNvPr>
          <p:cNvSpPr/>
          <p:nvPr/>
        </p:nvSpPr>
        <p:spPr>
          <a:xfrm>
            <a:off x="3371481" y="3951005"/>
            <a:ext cx="2796052" cy="2255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182880" bIns="182880" rtlCol="0" anchor="t"/>
          <a:lstStyle/>
          <a:p>
            <a:r>
              <a:rPr lang="en-US" sz="1600">
                <a:solidFill>
                  <a:srgbClr val="153B66"/>
                </a:solidFill>
                <a:latin typeface="Arial" panose="020B0604020202020204" pitchFamily="34" charset="0"/>
                <a:ea typeface="Calibri" panose="020F0502020204030204" pitchFamily="34" charset="0"/>
                <a:cs typeface="Arial" panose="020B0604020202020204" pitchFamily="34" charset="0"/>
              </a:rPr>
              <a:t>Remote technical assistance and analytical support to help cities</a:t>
            </a:r>
          </a:p>
          <a:p>
            <a:r>
              <a:rPr lang="en-US" sz="1600">
                <a:solidFill>
                  <a:srgbClr val="153B66"/>
                </a:solidFill>
                <a:latin typeface="Arial" panose="020B0604020202020204" pitchFamily="34" charset="0"/>
                <a:ea typeface="Calibri" panose="020F0502020204030204" pitchFamily="34" charset="0"/>
                <a:cs typeface="Arial" panose="020B0604020202020204" pitchFamily="34" charset="0"/>
              </a:rPr>
              <a:t>adopt or advocate for critical policy</a:t>
            </a:r>
          </a:p>
          <a:p>
            <a:endParaRPr lang="en-US" sz="1600">
              <a:solidFill>
                <a:srgbClr val="153B66"/>
              </a:solidFill>
              <a:latin typeface="Arial" panose="020B0604020202020204" pitchFamily="34" charset="0"/>
              <a:cs typeface="Arial" panose="020B0604020202020204" pitchFamily="34" charset="0"/>
            </a:endParaRPr>
          </a:p>
          <a:p>
            <a:r>
              <a:rPr lang="en-US" sz="1600">
                <a:solidFill>
                  <a:srgbClr val="153B66"/>
                </a:solidFill>
                <a:latin typeface="Arial" panose="020B0604020202020204" pitchFamily="34" charset="0"/>
                <a:cs typeface="Arial" panose="020B0604020202020204" pitchFamily="34" charset="0"/>
              </a:rPr>
              <a:t>Aggregate advocacy and buying power</a:t>
            </a:r>
          </a:p>
        </p:txBody>
      </p:sp>
      <p:sp>
        <p:nvSpPr>
          <p:cNvPr id="15" name="Rectangle 14">
            <a:extLst>
              <a:ext uri="{FF2B5EF4-FFF2-40B4-BE49-F238E27FC236}">
                <a16:creationId xmlns:a16="http://schemas.microsoft.com/office/drawing/2014/main" id="{8C2A3F0A-A131-2245-9360-A836266D0BC5}"/>
              </a:ext>
            </a:extLst>
          </p:cNvPr>
          <p:cNvSpPr/>
          <p:nvPr/>
        </p:nvSpPr>
        <p:spPr>
          <a:xfrm>
            <a:off x="6180191" y="3951005"/>
            <a:ext cx="2796052" cy="2255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182880" bIns="182880" rtlCol="0" anchor="t"/>
          <a:lstStyle/>
          <a:p>
            <a:r>
              <a:rPr lang="en-US" sz="1600">
                <a:solidFill>
                  <a:srgbClr val="153B66"/>
                </a:solidFill>
                <a:latin typeface="Arial" panose="020B0604020202020204" pitchFamily="34" charset="0"/>
                <a:ea typeface="Calibri" panose="020F0502020204030204" pitchFamily="34" charset="0"/>
                <a:cs typeface="Arial" panose="020B0604020202020204" pitchFamily="34" charset="0"/>
              </a:rPr>
              <a:t>Address critical knowledge gaps on urban decarbonization</a:t>
            </a:r>
          </a:p>
          <a:p>
            <a:endParaRPr lang="en-US" sz="1600">
              <a:solidFill>
                <a:srgbClr val="153B66"/>
              </a:solidFill>
              <a:latin typeface="Arial" panose="020B0604020202020204" pitchFamily="34" charset="0"/>
              <a:ea typeface="Calibri" panose="020F0502020204030204" pitchFamily="34" charset="0"/>
              <a:cs typeface="Arial" panose="020B0604020202020204" pitchFamily="34" charset="0"/>
            </a:endParaRPr>
          </a:p>
          <a:p>
            <a:r>
              <a:rPr lang="en-US" sz="1600">
                <a:solidFill>
                  <a:srgbClr val="153B66"/>
                </a:solidFill>
                <a:latin typeface="Arial" panose="020B0604020202020204" pitchFamily="34" charset="0"/>
                <a:ea typeface="Calibri" panose="020F0502020204030204" pitchFamily="34" charset="0"/>
                <a:cs typeface="Arial" panose="020B0604020202020204" pitchFamily="34" charset="0"/>
              </a:rPr>
              <a:t>e.g., VMT reduction, nature-based solutions, urban cooling, climate intelligence</a:t>
            </a:r>
          </a:p>
        </p:txBody>
      </p:sp>
      <p:pic>
        <p:nvPicPr>
          <p:cNvPr id="6" name="Picture 5">
            <a:extLst>
              <a:ext uri="{FF2B5EF4-FFF2-40B4-BE49-F238E27FC236}">
                <a16:creationId xmlns:a16="http://schemas.microsoft.com/office/drawing/2014/main" id="{1285EAA5-603C-814E-9C31-E3C595A00DB0}"/>
              </a:ext>
            </a:extLst>
          </p:cNvPr>
          <p:cNvPicPr>
            <a:picLocks noChangeAspect="1"/>
          </p:cNvPicPr>
          <p:nvPr/>
        </p:nvPicPr>
        <p:blipFill>
          <a:blip r:embed="rId3"/>
          <a:stretch>
            <a:fillRect/>
          </a:stretch>
        </p:blipFill>
        <p:spPr>
          <a:xfrm>
            <a:off x="669649" y="2066173"/>
            <a:ext cx="863600" cy="863600"/>
          </a:xfrm>
          <a:prstGeom prst="rect">
            <a:avLst/>
          </a:prstGeom>
        </p:spPr>
      </p:pic>
      <p:pic>
        <p:nvPicPr>
          <p:cNvPr id="7" name="Picture 6">
            <a:extLst>
              <a:ext uri="{FF2B5EF4-FFF2-40B4-BE49-F238E27FC236}">
                <a16:creationId xmlns:a16="http://schemas.microsoft.com/office/drawing/2014/main" id="{33B0C7AB-CCA0-8B49-9682-BDC59DEC5143}"/>
              </a:ext>
            </a:extLst>
          </p:cNvPr>
          <p:cNvPicPr>
            <a:picLocks noChangeAspect="1"/>
          </p:cNvPicPr>
          <p:nvPr/>
        </p:nvPicPr>
        <p:blipFill>
          <a:blip r:embed="rId4"/>
          <a:stretch>
            <a:fillRect/>
          </a:stretch>
        </p:blipFill>
        <p:spPr>
          <a:xfrm>
            <a:off x="3497409" y="2142131"/>
            <a:ext cx="825500" cy="762000"/>
          </a:xfrm>
          <a:prstGeom prst="rect">
            <a:avLst/>
          </a:prstGeom>
        </p:spPr>
      </p:pic>
      <p:pic>
        <p:nvPicPr>
          <p:cNvPr id="8" name="Picture 7">
            <a:extLst>
              <a:ext uri="{FF2B5EF4-FFF2-40B4-BE49-F238E27FC236}">
                <a16:creationId xmlns:a16="http://schemas.microsoft.com/office/drawing/2014/main" id="{E416D055-094F-824E-837F-E6C3C21928D3}"/>
              </a:ext>
            </a:extLst>
          </p:cNvPr>
          <p:cNvPicPr>
            <a:picLocks noChangeAspect="1"/>
          </p:cNvPicPr>
          <p:nvPr/>
        </p:nvPicPr>
        <p:blipFill>
          <a:blip r:embed="rId5"/>
          <a:stretch>
            <a:fillRect/>
          </a:stretch>
        </p:blipFill>
        <p:spPr>
          <a:xfrm>
            <a:off x="9178329" y="2085158"/>
            <a:ext cx="850900" cy="850900"/>
          </a:xfrm>
          <a:prstGeom prst="rect">
            <a:avLst/>
          </a:prstGeom>
        </p:spPr>
      </p:pic>
      <p:pic>
        <p:nvPicPr>
          <p:cNvPr id="9" name="Picture 8">
            <a:extLst>
              <a:ext uri="{FF2B5EF4-FFF2-40B4-BE49-F238E27FC236}">
                <a16:creationId xmlns:a16="http://schemas.microsoft.com/office/drawing/2014/main" id="{A9149BB3-8801-4345-8F27-D171A7D949DE}"/>
              </a:ext>
            </a:extLst>
          </p:cNvPr>
          <p:cNvPicPr>
            <a:picLocks noChangeAspect="1"/>
          </p:cNvPicPr>
          <p:nvPr/>
        </p:nvPicPr>
        <p:blipFill>
          <a:blip r:embed="rId6"/>
          <a:stretch>
            <a:fillRect/>
          </a:stretch>
        </p:blipFill>
        <p:spPr>
          <a:xfrm>
            <a:off x="6287069" y="2002673"/>
            <a:ext cx="927100" cy="927100"/>
          </a:xfrm>
          <a:prstGeom prst="rect">
            <a:avLst/>
          </a:prstGeom>
        </p:spPr>
      </p:pic>
      <p:cxnSp>
        <p:nvCxnSpPr>
          <p:cNvPr id="12" name="Straight Connector 11">
            <a:extLst>
              <a:ext uri="{FF2B5EF4-FFF2-40B4-BE49-F238E27FC236}">
                <a16:creationId xmlns:a16="http://schemas.microsoft.com/office/drawing/2014/main" id="{0AB279EA-AB41-8748-A5C7-258C50746DDB}"/>
              </a:ext>
            </a:extLst>
          </p:cNvPr>
          <p:cNvCxnSpPr/>
          <p:nvPr/>
        </p:nvCxnSpPr>
        <p:spPr>
          <a:xfrm>
            <a:off x="9060530" y="3787196"/>
            <a:ext cx="2507673" cy="0"/>
          </a:xfrm>
          <a:prstGeom prst="line">
            <a:avLst/>
          </a:prstGeom>
          <a:ln w="25400">
            <a:solidFill>
              <a:srgbClr val="4A9C9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E86D89-F1D4-E34D-9045-E4A03798825D}"/>
              </a:ext>
            </a:extLst>
          </p:cNvPr>
          <p:cNvCxnSpPr/>
          <p:nvPr/>
        </p:nvCxnSpPr>
        <p:spPr>
          <a:xfrm>
            <a:off x="562771" y="3799553"/>
            <a:ext cx="2507673" cy="0"/>
          </a:xfrm>
          <a:prstGeom prst="line">
            <a:avLst/>
          </a:prstGeom>
          <a:ln w="25400">
            <a:solidFill>
              <a:srgbClr val="4A9C9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4755435-D498-7147-97D5-B2E334B24D17}"/>
              </a:ext>
            </a:extLst>
          </p:cNvPr>
          <p:cNvCxnSpPr/>
          <p:nvPr/>
        </p:nvCxnSpPr>
        <p:spPr>
          <a:xfrm>
            <a:off x="3371481" y="3799553"/>
            <a:ext cx="2507673" cy="0"/>
          </a:xfrm>
          <a:prstGeom prst="line">
            <a:avLst/>
          </a:prstGeom>
          <a:ln w="25400">
            <a:solidFill>
              <a:srgbClr val="4A9C9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2759593-BAF9-304D-8307-6790EA6F9EE5}"/>
              </a:ext>
            </a:extLst>
          </p:cNvPr>
          <p:cNvCxnSpPr/>
          <p:nvPr/>
        </p:nvCxnSpPr>
        <p:spPr>
          <a:xfrm>
            <a:off x="6180191" y="3799553"/>
            <a:ext cx="2507673" cy="0"/>
          </a:xfrm>
          <a:prstGeom prst="line">
            <a:avLst/>
          </a:prstGeom>
          <a:ln w="25400">
            <a:solidFill>
              <a:srgbClr val="4A9C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44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8BE390-FDE0-45FE-866F-65B3F425DB19}"/>
              </a:ext>
            </a:extLst>
          </p:cNvPr>
          <p:cNvSpPr/>
          <p:nvPr/>
        </p:nvSpPr>
        <p:spPr>
          <a:xfrm>
            <a:off x="0" y="0"/>
            <a:ext cx="12192000" cy="1266825"/>
          </a:xfrm>
          <a:prstGeom prst="rect">
            <a:avLst/>
          </a:prstGeom>
          <a:solidFill>
            <a:srgbClr val="45CFCC"/>
          </a:solidFill>
          <a:ln w="12700" cap="flat" cmpd="sng" algn="ctr">
            <a:noFill/>
            <a:prstDash val="solid"/>
            <a:miter lim="800000"/>
          </a:ln>
          <a:effectLst/>
        </p:spPr>
        <p:txBody>
          <a:bodyPr rtlCol="0" anchor="ctr"/>
          <a:lstStyle/>
          <a:p>
            <a:pPr marL="182880" marR="0" lvl="0" indent="0" defTabSz="4572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rgbClr val="FFFFFF"/>
              </a:solidFill>
              <a:effectLst/>
              <a:uLnTx/>
              <a:uFillTx/>
              <a:latin typeface="Tw Cen MT" panose="020B0602020104020603"/>
              <a:ea typeface="+mn-ea"/>
              <a:cs typeface="+mn-cs"/>
            </a:endParaRPr>
          </a:p>
        </p:txBody>
      </p:sp>
      <p:pic>
        <p:nvPicPr>
          <p:cNvPr id="2" name="Picture 2" descr="Chart, line chart&#10;&#10;Description automatically generated">
            <a:extLst>
              <a:ext uri="{FF2B5EF4-FFF2-40B4-BE49-F238E27FC236}">
                <a16:creationId xmlns:a16="http://schemas.microsoft.com/office/drawing/2014/main" id="{11DAA2D7-D243-4CDF-9E17-4FDFDD6FF1BF}"/>
              </a:ext>
            </a:extLst>
          </p:cNvPr>
          <p:cNvPicPr>
            <a:picLocks noChangeAspect="1"/>
          </p:cNvPicPr>
          <p:nvPr/>
        </p:nvPicPr>
        <p:blipFill>
          <a:blip r:embed="rId3"/>
          <a:stretch>
            <a:fillRect/>
          </a:stretch>
        </p:blipFill>
        <p:spPr>
          <a:xfrm>
            <a:off x="6821906" y="1640176"/>
            <a:ext cx="4617965" cy="4838492"/>
          </a:xfrm>
          <a:prstGeom prst="rect">
            <a:avLst/>
          </a:prstGeom>
        </p:spPr>
      </p:pic>
      <p:pic>
        <p:nvPicPr>
          <p:cNvPr id="7" name="Picture 6" descr="A picture containing text, tepee, envelope&#10;&#10;Description automatically generated">
            <a:extLst>
              <a:ext uri="{FF2B5EF4-FFF2-40B4-BE49-F238E27FC236}">
                <a16:creationId xmlns:a16="http://schemas.microsoft.com/office/drawing/2014/main" id="{1B73A6D5-2217-2F48-A05E-C8EFA75CF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927" y="1530332"/>
            <a:ext cx="3811929" cy="4948336"/>
          </a:xfrm>
          <a:prstGeom prst="rect">
            <a:avLst/>
          </a:prstGeom>
        </p:spPr>
      </p:pic>
      <p:sp>
        <p:nvSpPr>
          <p:cNvPr id="8" name="TextBox 7">
            <a:extLst>
              <a:ext uri="{FF2B5EF4-FFF2-40B4-BE49-F238E27FC236}">
                <a16:creationId xmlns:a16="http://schemas.microsoft.com/office/drawing/2014/main" id="{860A7AA3-5567-C340-BA1E-35B94394B99A}"/>
              </a:ext>
            </a:extLst>
          </p:cNvPr>
          <p:cNvSpPr txBox="1"/>
          <p:nvPr/>
        </p:nvSpPr>
        <p:spPr>
          <a:xfrm>
            <a:off x="6784806" y="6513415"/>
            <a:ext cx="4862765" cy="307777"/>
          </a:xfrm>
          <a:prstGeom prst="rect">
            <a:avLst/>
          </a:prstGeom>
          <a:noFill/>
        </p:spPr>
        <p:txBody>
          <a:bodyPr wrap="square" rtlCol="0">
            <a:spAutoFit/>
          </a:bodyPr>
          <a:lstStyle/>
          <a:p>
            <a:r>
              <a:rPr lang="en-US" sz="1400" i="1"/>
              <a:t>ITDP: ”The Compact City Scenario- Electrified” (2021)</a:t>
            </a:r>
          </a:p>
        </p:txBody>
      </p:sp>
      <p:sp>
        <p:nvSpPr>
          <p:cNvPr id="9" name="Oval 8">
            <a:extLst>
              <a:ext uri="{FF2B5EF4-FFF2-40B4-BE49-F238E27FC236}">
                <a16:creationId xmlns:a16="http://schemas.microsoft.com/office/drawing/2014/main" id="{0B139ED7-290B-4778-A70A-F3487BEEE76A}"/>
              </a:ext>
            </a:extLst>
          </p:cNvPr>
          <p:cNvSpPr/>
          <p:nvPr/>
        </p:nvSpPr>
        <p:spPr>
          <a:xfrm rot="18273402">
            <a:off x="9431287" y="2578864"/>
            <a:ext cx="446938" cy="2995863"/>
          </a:xfrm>
          <a:prstGeom prst="ellipse">
            <a:avLst/>
          </a:prstGeom>
          <a:noFill/>
          <a:ln w="76200">
            <a:solidFill>
              <a:srgbClr val="6AD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6F92F6-8C47-4230-8FF4-71D282105A0D}"/>
              </a:ext>
            </a:extLst>
          </p:cNvPr>
          <p:cNvSpPr txBox="1"/>
          <p:nvPr/>
        </p:nvSpPr>
        <p:spPr>
          <a:xfrm>
            <a:off x="7543800" y="3910167"/>
            <a:ext cx="1913021" cy="1200329"/>
          </a:xfrm>
          <a:prstGeom prst="rect">
            <a:avLst/>
          </a:prstGeom>
          <a:noFill/>
        </p:spPr>
        <p:txBody>
          <a:bodyPr wrap="square" rtlCol="0">
            <a:spAutoFit/>
          </a:bodyPr>
          <a:lstStyle/>
          <a:p>
            <a:r>
              <a:rPr lang="en-US" b="1">
                <a:solidFill>
                  <a:srgbClr val="279895"/>
                </a:solidFill>
              </a:rPr>
              <a:t>For this line you need to electrify transportation </a:t>
            </a:r>
            <a:r>
              <a:rPr lang="en-US" b="1" u="sng">
                <a:solidFill>
                  <a:srgbClr val="279895"/>
                </a:solidFill>
              </a:rPr>
              <a:t>AND</a:t>
            </a:r>
            <a:r>
              <a:rPr lang="en-US" b="1">
                <a:solidFill>
                  <a:srgbClr val="279895"/>
                </a:solidFill>
              </a:rPr>
              <a:t> mode shift</a:t>
            </a:r>
          </a:p>
        </p:txBody>
      </p:sp>
      <p:cxnSp>
        <p:nvCxnSpPr>
          <p:cNvPr id="12" name="Straight Arrow Connector 11">
            <a:extLst>
              <a:ext uri="{FF2B5EF4-FFF2-40B4-BE49-F238E27FC236}">
                <a16:creationId xmlns:a16="http://schemas.microsoft.com/office/drawing/2014/main" id="{BCB3FEB1-8B4A-460D-91DE-6949508CAA1B}"/>
              </a:ext>
            </a:extLst>
          </p:cNvPr>
          <p:cNvCxnSpPr>
            <a:cxnSpLocks/>
          </p:cNvCxnSpPr>
          <p:nvPr/>
        </p:nvCxnSpPr>
        <p:spPr>
          <a:xfrm flipV="1">
            <a:off x="8294355" y="3609947"/>
            <a:ext cx="205955" cy="30022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4FEEF5-DE94-4E16-B0F4-45CD0FC80D37}"/>
              </a:ext>
            </a:extLst>
          </p:cNvPr>
          <p:cNvCxnSpPr>
            <a:cxnSpLocks/>
          </p:cNvCxnSpPr>
          <p:nvPr/>
        </p:nvCxnSpPr>
        <p:spPr>
          <a:xfrm flipV="1">
            <a:off x="9216189" y="4510331"/>
            <a:ext cx="529390" cy="18198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Walk with solid fill">
            <a:extLst>
              <a:ext uri="{FF2B5EF4-FFF2-40B4-BE49-F238E27FC236}">
                <a16:creationId xmlns:a16="http://schemas.microsoft.com/office/drawing/2014/main" id="{1AF74F11-2347-604A-9F94-7A95D0CA85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5306" y="2325188"/>
            <a:ext cx="914400" cy="914400"/>
          </a:xfrm>
          <a:prstGeom prst="rect">
            <a:avLst/>
          </a:prstGeom>
        </p:spPr>
      </p:pic>
      <p:pic>
        <p:nvPicPr>
          <p:cNvPr id="16" name="Graphic 15" descr="Cycling with solid fill">
            <a:extLst>
              <a:ext uri="{FF2B5EF4-FFF2-40B4-BE49-F238E27FC236}">
                <a16:creationId xmlns:a16="http://schemas.microsoft.com/office/drawing/2014/main" id="{4B8D3717-2914-244A-82CA-C6E9832B82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96936" y="2995767"/>
            <a:ext cx="914400" cy="914400"/>
          </a:xfrm>
          <a:prstGeom prst="rect">
            <a:avLst/>
          </a:prstGeom>
        </p:spPr>
      </p:pic>
      <p:pic>
        <p:nvPicPr>
          <p:cNvPr id="18" name="Graphic 17" descr="Bus with solid fill">
            <a:extLst>
              <a:ext uri="{FF2B5EF4-FFF2-40B4-BE49-F238E27FC236}">
                <a16:creationId xmlns:a16="http://schemas.microsoft.com/office/drawing/2014/main" id="{F28D0FE9-2962-7949-AB0A-A5DA39850B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13622" y="1410788"/>
            <a:ext cx="914400" cy="914400"/>
          </a:xfrm>
          <a:prstGeom prst="rect">
            <a:avLst/>
          </a:prstGeom>
        </p:spPr>
      </p:pic>
      <p:pic>
        <p:nvPicPr>
          <p:cNvPr id="20" name="Graphic 19" descr="Train with solid fill">
            <a:extLst>
              <a:ext uri="{FF2B5EF4-FFF2-40B4-BE49-F238E27FC236}">
                <a16:creationId xmlns:a16="http://schemas.microsoft.com/office/drawing/2014/main" id="{B08659EB-DF3F-0E4F-9085-2EDE408FF7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71445" y="4196096"/>
            <a:ext cx="914400" cy="914400"/>
          </a:xfrm>
          <a:prstGeom prst="rect">
            <a:avLst/>
          </a:prstGeom>
        </p:spPr>
      </p:pic>
      <p:pic>
        <p:nvPicPr>
          <p:cNvPr id="22" name="Graphic 21" descr="City with solid fill">
            <a:extLst>
              <a:ext uri="{FF2B5EF4-FFF2-40B4-BE49-F238E27FC236}">
                <a16:creationId xmlns:a16="http://schemas.microsoft.com/office/drawing/2014/main" id="{EF602971-30AE-0F40-94A2-B8B32158850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96936" y="5032118"/>
            <a:ext cx="914400" cy="914400"/>
          </a:xfrm>
          <a:prstGeom prst="rect">
            <a:avLst/>
          </a:prstGeom>
        </p:spPr>
      </p:pic>
      <p:pic>
        <p:nvPicPr>
          <p:cNvPr id="24" name="Graphic 23" descr="Electric car with solid fill">
            <a:extLst>
              <a:ext uri="{FF2B5EF4-FFF2-40B4-BE49-F238E27FC236}">
                <a16:creationId xmlns:a16="http://schemas.microsoft.com/office/drawing/2014/main" id="{1C24E76D-A8AB-6744-828E-DF108A1E0BC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52087" y="5906792"/>
            <a:ext cx="914400" cy="914400"/>
          </a:xfrm>
          <a:prstGeom prst="rect">
            <a:avLst/>
          </a:prstGeom>
        </p:spPr>
      </p:pic>
      <p:sp>
        <p:nvSpPr>
          <p:cNvPr id="17" name="Title 1">
            <a:extLst>
              <a:ext uri="{FF2B5EF4-FFF2-40B4-BE49-F238E27FC236}">
                <a16:creationId xmlns:a16="http://schemas.microsoft.com/office/drawing/2014/main" id="{0D880D5B-94C6-D147-8E7E-4D7A7B976AFD}"/>
              </a:ext>
            </a:extLst>
          </p:cNvPr>
          <p:cNvSpPr txBox="1">
            <a:spLocks/>
          </p:cNvSpPr>
          <p:nvPr/>
        </p:nvSpPr>
        <p:spPr>
          <a:xfrm>
            <a:off x="367553" y="13002"/>
            <a:ext cx="11456894" cy="1325563"/>
          </a:xfrm>
          <a:prstGeom prst="rect">
            <a:avLst/>
          </a:prstGeom>
          <a:noFill/>
          <a:ln>
            <a:noFill/>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mn-lt"/>
                <a:ea typeface="+mn-ea"/>
                <a:cs typeface="+mn-cs"/>
              </a:defRPr>
            </a:lvl1pPr>
            <a:lvl2pPr>
              <a:defRPr>
                <a:solidFill>
                  <a:schemeClr val="accent2"/>
                </a:solidFill>
                <a:latin typeface="+mn-lt"/>
                <a:ea typeface="+mn-ea"/>
                <a:cs typeface="+mn-cs"/>
              </a:defRPr>
            </a:lvl2pPr>
            <a:lvl3pPr>
              <a:defRPr>
                <a:solidFill>
                  <a:schemeClr val="accent2"/>
                </a:solidFill>
                <a:latin typeface="+mn-lt"/>
                <a:ea typeface="+mn-ea"/>
                <a:cs typeface="+mn-cs"/>
              </a:defRPr>
            </a:lvl3pPr>
            <a:lvl4pPr>
              <a:defRPr>
                <a:solidFill>
                  <a:schemeClr val="accent2"/>
                </a:solidFill>
                <a:latin typeface="+mn-lt"/>
                <a:ea typeface="+mn-ea"/>
                <a:cs typeface="+mn-cs"/>
              </a:defRPr>
            </a:lvl4pPr>
            <a:lvl5pPr>
              <a:defRPr>
                <a:solidFill>
                  <a:schemeClr val="accent2"/>
                </a:solidFill>
                <a:latin typeface="+mn-lt"/>
                <a:ea typeface="+mn-ea"/>
                <a:cs typeface="+mn-cs"/>
              </a:defRPr>
            </a:lvl5pPr>
            <a:lvl6pPr>
              <a:defRPr>
                <a:solidFill>
                  <a:schemeClr val="accent2"/>
                </a:solidFill>
                <a:latin typeface="+mn-lt"/>
                <a:ea typeface="+mn-ea"/>
                <a:cs typeface="+mn-cs"/>
              </a:defRPr>
            </a:lvl6pPr>
            <a:lvl7pPr>
              <a:defRPr>
                <a:solidFill>
                  <a:schemeClr val="accent2"/>
                </a:solidFill>
                <a:latin typeface="+mn-lt"/>
                <a:ea typeface="+mn-ea"/>
                <a:cs typeface="+mn-cs"/>
              </a:defRPr>
            </a:lvl7pPr>
            <a:lvl8pPr>
              <a:defRPr>
                <a:solidFill>
                  <a:schemeClr val="accent2"/>
                </a:solidFill>
                <a:latin typeface="+mn-lt"/>
                <a:ea typeface="+mn-ea"/>
                <a:cs typeface="+mn-cs"/>
              </a:defRPr>
            </a:lvl8pPr>
            <a:lvl9pPr>
              <a:defRPr>
                <a:solidFill>
                  <a:schemeClr val="accent2"/>
                </a:solidFill>
                <a:latin typeface="+mn-lt"/>
                <a:ea typeface="+mn-ea"/>
                <a:cs typeface="+mn-cs"/>
              </a:defRPr>
            </a:lvl9pPr>
          </a:lstStyle>
          <a:p>
            <a:r>
              <a:rPr lang="en-US" sz="3600">
                <a:solidFill>
                  <a:schemeClr val="bg1"/>
                </a:solidFill>
              </a:rPr>
              <a:t>RMI analysis shows the US </a:t>
            </a:r>
            <a:r>
              <a:rPr lang="en-US" sz="3600" u="sng">
                <a:solidFill>
                  <a:schemeClr val="bg1"/>
                </a:solidFill>
              </a:rPr>
              <a:t>cannot</a:t>
            </a:r>
            <a:r>
              <a:rPr lang="en-US" sz="3600">
                <a:solidFill>
                  <a:schemeClr val="bg1"/>
                </a:solidFill>
              </a:rPr>
              <a:t> meet 1.5° ambitions without shifting the amount we drive or where we build</a:t>
            </a:r>
          </a:p>
        </p:txBody>
      </p:sp>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610625-1A3A-4400-9FC8-00FB6AEB5B0E}"/>
              </a:ext>
            </a:extLst>
          </p:cNvPr>
          <p:cNvSpPr txBox="1"/>
          <p:nvPr/>
        </p:nvSpPr>
        <p:spPr>
          <a:xfrm>
            <a:off x="95694" y="6453450"/>
            <a:ext cx="11249247" cy="307777"/>
          </a:xfrm>
          <a:prstGeom prst="rect">
            <a:avLst/>
          </a:prstGeom>
          <a:noFill/>
        </p:spPr>
        <p:txBody>
          <a:bodyPr wrap="square" lIns="91440" tIns="45720" rIns="91440" bIns="45720" rtlCol="0" anchor="t">
            <a:spAutoFit/>
          </a:bodyPr>
          <a:lstStyle/>
          <a:p>
            <a:r>
              <a:rPr lang="en-US" sz="1400" i="1">
                <a:solidFill>
                  <a:schemeClr val="bg1">
                    <a:lumMod val="75000"/>
                  </a:schemeClr>
                </a:solidFill>
                <a:latin typeface="Arial"/>
                <a:cs typeface="Arial"/>
              </a:rPr>
              <a:t>Source: </a:t>
            </a:r>
            <a:r>
              <a:rPr lang="en-US" sz="1400">
                <a:solidFill>
                  <a:schemeClr val="bg1">
                    <a:lumMod val="75000"/>
                  </a:schemeClr>
                </a:solidFill>
                <a:ea typeface="+mn-lt"/>
                <a:cs typeface="+mn-lt"/>
                <a:hlinkClick r:id="rId3">
                  <a:extLst>
                    <a:ext uri="{A12FA001-AC4F-418D-AE19-62706E023703}">
                      <ahyp:hlinkClr xmlns:ahyp="http://schemas.microsoft.com/office/drawing/2018/hyperlinkcolor" val="tx"/>
                    </a:ext>
                  </a:extLst>
                </a:hlinkClick>
              </a:rPr>
              <a:t>https://rmi.org/our-driving-habits-must-be-part-of-the-climate-conversation/</a:t>
            </a:r>
            <a:r>
              <a:rPr lang="en-US" sz="1400">
                <a:solidFill>
                  <a:schemeClr val="bg1">
                    <a:lumMod val="75000"/>
                  </a:schemeClr>
                </a:solidFill>
                <a:ea typeface="+mn-lt"/>
                <a:cs typeface="+mn-lt"/>
              </a:rPr>
              <a:t> </a:t>
            </a:r>
            <a:endParaRPr lang="en-US" sz="1400" i="1">
              <a:solidFill>
                <a:schemeClr val="bg1">
                  <a:lumMod val="75000"/>
                </a:schemeClr>
              </a:solidFill>
              <a:latin typeface="Arial"/>
              <a:cs typeface="Arial"/>
            </a:endParaRPr>
          </a:p>
        </p:txBody>
      </p:sp>
      <p:graphicFrame>
        <p:nvGraphicFramePr>
          <p:cNvPr id="9" name="Chart 8">
            <a:extLst>
              <a:ext uri="{FF2B5EF4-FFF2-40B4-BE49-F238E27FC236}">
                <a16:creationId xmlns:a16="http://schemas.microsoft.com/office/drawing/2014/main" id="{583550D3-2E25-4FFE-8121-D29D2CB67E6E}"/>
              </a:ext>
            </a:extLst>
          </p:cNvPr>
          <p:cNvGraphicFramePr/>
          <p:nvPr>
            <p:extLst>
              <p:ext uri="{D42A27DB-BD31-4B8C-83A1-F6EECF244321}">
                <p14:modId xmlns:p14="http://schemas.microsoft.com/office/powerpoint/2010/main" val="2909565150"/>
              </p:ext>
            </p:extLst>
          </p:nvPr>
        </p:nvGraphicFramePr>
        <p:xfrm>
          <a:off x="172180" y="1256672"/>
          <a:ext cx="11607800" cy="538903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2">
            <a:extLst>
              <a:ext uri="{FF2B5EF4-FFF2-40B4-BE49-F238E27FC236}">
                <a16:creationId xmlns:a16="http://schemas.microsoft.com/office/drawing/2014/main" id="{B179CCCF-F4ED-4B56-8EB6-5F4816A1251E}"/>
              </a:ext>
            </a:extLst>
          </p:cNvPr>
          <p:cNvSpPr txBox="1">
            <a:spLocks/>
          </p:cNvSpPr>
          <p:nvPr/>
        </p:nvSpPr>
        <p:spPr>
          <a:xfrm>
            <a:off x="1121500" y="2254027"/>
            <a:ext cx="582211" cy="286232"/>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B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B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B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3,200</a:t>
            </a:r>
          </a:p>
        </p:txBody>
      </p:sp>
      <p:sp>
        <p:nvSpPr>
          <p:cNvPr id="12" name="Text Placeholder 2">
            <a:extLst>
              <a:ext uri="{FF2B5EF4-FFF2-40B4-BE49-F238E27FC236}">
                <a16:creationId xmlns:a16="http://schemas.microsoft.com/office/drawing/2014/main" id="{8D740E7B-EABA-4EEC-AA14-855DDD4538ED}"/>
              </a:ext>
            </a:extLst>
          </p:cNvPr>
          <p:cNvSpPr txBox="1">
            <a:spLocks/>
          </p:cNvSpPr>
          <p:nvPr/>
        </p:nvSpPr>
        <p:spPr>
          <a:xfrm>
            <a:off x="2474502" y="2058253"/>
            <a:ext cx="582211" cy="286232"/>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B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B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B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10%</a:t>
            </a:r>
          </a:p>
        </p:txBody>
      </p:sp>
      <p:sp>
        <p:nvSpPr>
          <p:cNvPr id="13" name="Text Placeholder 2">
            <a:extLst>
              <a:ext uri="{FF2B5EF4-FFF2-40B4-BE49-F238E27FC236}">
                <a16:creationId xmlns:a16="http://schemas.microsoft.com/office/drawing/2014/main" id="{5C94C5E2-4F5E-447C-8F75-8E311BAE720A}"/>
              </a:ext>
            </a:extLst>
          </p:cNvPr>
          <p:cNvSpPr txBox="1">
            <a:spLocks/>
          </p:cNvSpPr>
          <p:nvPr/>
        </p:nvSpPr>
        <p:spPr>
          <a:xfrm>
            <a:off x="3842744" y="2058253"/>
            <a:ext cx="582211" cy="286232"/>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B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B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B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5-20%</a:t>
            </a:r>
          </a:p>
        </p:txBody>
      </p:sp>
      <p:sp>
        <p:nvSpPr>
          <p:cNvPr id="14" name="Text Placeholder 2">
            <a:extLst>
              <a:ext uri="{FF2B5EF4-FFF2-40B4-BE49-F238E27FC236}">
                <a16:creationId xmlns:a16="http://schemas.microsoft.com/office/drawing/2014/main" id="{D14174FC-3726-4154-83E0-308EDAC1BA0B}"/>
              </a:ext>
            </a:extLst>
          </p:cNvPr>
          <p:cNvSpPr txBox="1">
            <a:spLocks/>
          </p:cNvSpPr>
          <p:nvPr/>
        </p:nvSpPr>
        <p:spPr>
          <a:xfrm>
            <a:off x="5195746" y="2327335"/>
            <a:ext cx="582211" cy="286232"/>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B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B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B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5-15%</a:t>
            </a:r>
          </a:p>
        </p:txBody>
      </p:sp>
      <p:sp>
        <p:nvSpPr>
          <p:cNvPr id="15" name="Text Placeholder 2">
            <a:extLst>
              <a:ext uri="{FF2B5EF4-FFF2-40B4-BE49-F238E27FC236}">
                <a16:creationId xmlns:a16="http://schemas.microsoft.com/office/drawing/2014/main" id="{2517E9F4-88FD-4EA1-BB9F-54B2C7D9FE38}"/>
              </a:ext>
            </a:extLst>
          </p:cNvPr>
          <p:cNvSpPr txBox="1">
            <a:spLocks/>
          </p:cNvSpPr>
          <p:nvPr/>
        </p:nvSpPr>
        <p:spPr>
          <a:xfrm>
            <a:off x="6548748" y="2587465"/>
            <a:ext cx="582211" cy="286232"/>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B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B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B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1-3%</a:t>
            </a:r>
          </a:p>
        </p:txBody>
      </p:sp>
      <p:sp>
        <p:nvSpPr>
          <p:cNvPr id="16" name="Text Placeholder 2">
            <a:extLst>
              <a:ext uri="{FF2B5EF4-FFF2-40B4-BE49-F238E27FC236}">
                <a16:creationId xmlns:a16="http://schemas.microsoft.com/office/drawing/2014/main" id="{ABE45ADB-5DB1-487C-821F-C57AD3912D3C}"/>
              </a:ext>
            </a:extLst>
          </p:cNvPr>
          <p:cNvSpPr txBox="1">
            <a:spLocks/>
          </p:cNvSpPr>
          <p:nvPr/>
        </p:nvSpPr>
        <p:spPr>
          <a:xfrm>
            <a:off x="7916990" y="2644965"/>
            <a:ext cx="582211" cy="286232"/>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B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B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B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3-6%</a:t>
            </a:r>
          </a:p>
        </p:txBody>
      </p:sp>
      <p:sp>
        <p:nvSpPr>
          <p:cNvPr id="17" name="Text Placeholder 2">
            <a:extLst>
              <a:ext uri="{FF2B5EF4-FFF2-40B4-BE49-F238E27FC236}">
                <a16:creationId xmlns:a16="http://schemas.microsoft.com/office/drawing/2014/main" id="{BE04A8BC-A593-4AE6-A26E-F8F11BDDD195}"/>
              </a:ext>
            </a:extLst>
          </p:cNvPr>
          <p:cNvSpPr txBox="1">
            <a:spLocks/>
          </p:cNvSpPr>
          <p:nvPr/>
        </p:nvSpPr>
        <p:spPr>
          <a:xfrm>
            <a:off x="9254752" y="2781556"/>
            <a:ext cx="582211" cy="286232"/>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B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B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B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4-8%</a:t>
            </a:r>
          </a:p>
        </p:txBody>
      </p:sp>
      <p:sp>
        <p:nvSpPr>
          <p:cNvPr id="19" name="Title 1">
            <a:extLst>
              <a:ext uri="{FF2B5EF4-FFF2-40B4-BE49-F238E27FC236}">
                <a16:creationId xmlns:a16="http://schemas.microsoft.com/office/drawing/2014/main" id="{A040593B-4233-4A00-8D7F-390822E21C78}"/>
              </a:ext>
            </a:extLst>
          </p:cNvPr>
          <p:cNvSpPr txBox="1">
            <a:spLocks/>
          </p:cNvSpPr>
          <p:nvPr/>
        </p:nvSpPr>
        <p:spPr>
          <a:xfrm>
            <a:off x="298450" y="409491"/>
            <a:ext cx="11595100" cy="535531"/>
          </a:xfrm>
          <a:prstGeom prst="rect">
            <a:avLst/>
          </a:prstGeom>
        </p:spPr>
        <p:txBody>
          <a:bodyPr vert="horz" wrap="square" lIns="0" tIns="45720" rIns="0" bIns="45720" rtlCol="0" anchor="t">
            <a:spAutoFit/>
          </a:bodyPr>
          <a:lstStyle>
            <a:defPPr>
              <a:defRPr lang="en-US"/>
            </a:defPPr>
            <a:lvl1pPr>
              <a:lnSpc>
                <a:spcPct val="90000"/>
              </a:lnSpc>
              <a:spcBef>
                <a:spcPct val="0"/>
              </a:spcBef>
              <a:buNone/>
              <a:defRPr sz="3000" b="1">
                <a:solidFill>
                  <a:schemeClr val="accent1">
                    <a:lumMod val="50000"/>
                  </a:schemeClr>
                </a:solidFill>
                <a:latin typeface="Arial"/>
                <a:ea typeface="+mj-ea"/>
                <a:cs typeface="Arial"/>
              </a:defRPr>
            </a:lvl1pPr>
          </a:lstStyle>
          <a:p>
            <a:pPr algn="ctr"/>
            <a:r>
              <a:rPr lang="en-US" sz="3200"/>
              <a:t>Cities can reduce VMT 20% using these 5 strategies</a:t>
            </a:r>
          </a:p>
        </p:txBody>
      </p:sp>
      <p:sp>
        <p:nvSpPr>
          <p:cNvPr id="27" name="Text Placeholder 2">
            <a:extLst>
              <a:ext uri="{FF2B5EF4-FFF2-40B4-BE49-F238E27FC236}">
                <a16:creationId xmlns:a16="http://schemas.microsoft.com/office/drawing/2014/main" id="{883F1B95-C82E-7D45-97B6-DAC2FBC63033}"/>
              </a:ext>
            </a:extLst>
          </p:cNvPr>
          <p:cNvSpPr txBox="1">
            <a:spLocks/>
          </p:cNvSpPr>
          <p:nvPr/>
        </p:nvSpPr>
        <p:spPr>
          <a:xfrm>
            <a:off x="5929995" y="1628342"/>
            <a:ext cx="582211" cy="286232"/>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B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B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B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t>Vehicle Miles Traveled (Billions)</a:t>
            </a:r>
          </a:p>
        </p:txBody>
      </p:sp>
      <p:grpSp>
        <p:nvGrpSpPr>
          <p:cNvPr id="2" name="Group 1">
            <a:extLst>
              <a:ext uri="{FF2B5EF4-FFF2-40B4-BE49-F238E27FC236}">
                <a16:creationId xmlns:a16="http://schemas.microsoft.com/office/drawing/2014/main" id="{9972DDDB-C104-2641-9880-EB9D400CF735}"/>
              </a:ext>
            </a:extLst>
          </p:cNvPr>
          <p:cNvGrpSpPr/>
          <p:nvPr/>
        </p:nvGrpSpPr>
        <p:grpSpPr>
          <a:xfrm>
            <a:off x="10576292" y="2369627"/>
            <a:ext cx="648729" cy="1654859"/>
            <a:chOff x="10696212" y="1874955"/>
            <a:chExt cx="648729" cy="1654859"/>
          </a:xfrm>
        </p:grpSpPr>
        <p:sp>
          <p:nvSpPr>
            <p:cNvPr id="18" name="Text Placeholder 2">
              <a:extLst>
                <a:ext uri="{FF2B5EF4-FFF2-40B4-BE49-F238E27FC236}">
                  <a16:creationId xmlns:a16="http://schemas.microsoft.com/office/drawing/2014/main" id="{9B21B684-FFBE-BE4D-8542-DADC364ECE76}"/>
                </a:ext>
              </a:extLst>
            </p:cNvPr>
            <p:cNvSpPr txBox="1">
              <a:spLocks/>
            </p:cNvSpPr>
            <p:nvPr/>
          </p:nvSpPr>
          <p:spPr>
            <a:xfrm>
              <a:off x="10696212" y="1874955"/>
              <a:ext cx="582211" cy="286232"/>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B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B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B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200">
                  <a:solidFill>
                    <a:srgbClr val="003B63"/>
                  </a:solidFill>
                </a:rPr>
                <a:t>Conservative VMT Estimate 2030</a:t>
              </a:r>
            </a:p>
            <a:p>
              <a:pPr marL="0" indent="0" algn="ctr">
                <a:lnSpc>
                  <a:spcPct val="100000"/>
                </a:lnSpc>
                <a:spcBef>
                  <a:spcPts val="0"/>
                </a:spcBef>
                <a:buNone/>
              </a:pPr>
              <a:r>
                <a:rPr lang="en-US" sz="1200">
                  <a:solidFill>
                    <a:srgbClr val="003B63"/>
                  </a:solidFill>
                </a:rPr>
                <a:t>8% Reduction (2,944)</a:t>
              </a:r>
            </a:p>
          </p:txBody>
        </p:sp>
        <p:sp>
          <p:nvSpPr>
            <p:cNvPr id="20" name="Text Placeholder 2">
              <a:extLst>
                <a:ext uri="{FF2B5EF4-FFF2-40B4-BE49-F238E27FC236}">
                  <a16:creationId xmlns:a16="http://schemas.microsoft.com/office/drawing/2014/main" id="{D45DEDF4-7090-0445-A6E2-5C49E871AD4A}"/>
                </a:ext>
              </a:extLst>
            </p:cNvPr>
            <p:cNvSpPr txBox="1">
              <a:spLocks/>
            </p:cNvSpPr>
            <p:nvPr/>
          </p:nvSpPr>
          <p:spPr>
            <a:xfrm>
              <a:off x="10762730" y="3243582"/>
              <a:ext cx="582211" cy="286232"/>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B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B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B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B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200">
                  <a:solidFill>
                    <a:srgbClr val="003B63"/>
                  </a:solidFill>
                </a:rPr>
                <a:t>Aggressive VMT Estimate 2030</a:t>
              </a:r>
            </a:p>
            <a:p>
              <a:pPr marL="0" indent="0" algn="ctr">
                <a:lnSpc>
                  <a:spcPct val="100000"/>
                </a:lnSpc>
                <a:spcBef>
                  <a:spcPts val="0"/>
                </a:spcBef>
                <a:buNone/>
              </a:pPr>
              <a:r>
                <a:rPr lang="en-US" sz="1200">
                  <a:solidFill>
                    <a:srgbClr val="003B63"/>
                  </a:solidFill>
                </a:rPr>
                <a:t>42% Reduction (1,856)</a:t>
              </a:r>
            </a:p>
          </p:txBody>
        </p:sp>
        <p:cxnSp>
          <p:nvCxnSpPr>
            <p:cNvPr id="6" name="Straight Connector 5">
              <a:extLst>
                <a:ext uri="{FF2B5EF4-FFF2-40B4-BE49-F238E27FC236}">
                  <a16:creationId xmlns:a16="http://schemas.microsoft.com/office/drawing/2014/main" id="{813C293D-730B-FB4F-9847-076DE0A97445}"/>
                </a:ext>
              </a:extLst>
            </p:cNvPr>
            <p:cNvCxnSpPr/>
            <p:nvPr/>
          </p:nvCxnSpPr>
          <p:spPr>
            <a:xfrm>
              <a:off x="10700509" y="3212558"/>
              <a:ext cx="630144" cy="0"/>
            </a:xfrm>
            <a:prstGeom prst="line">
              <a:avLst/>
            </a:prstGeom>
            <a:ln w="28575">
              <a:solidFill>
                <a:srgbClr val="003B6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FF10630-7EDD-FB45-98B3-C02FEF74C485}"/>
                </a:ext>
              </a:extLst>
            </p:cNvPr>
            <p:cNvCxnSpPr/>
            <p:nvPr/>
          </p:nvCxnSpPr>
          <p:spPr>
            <a:xfrm>
              <a:off x="10696212" y="2357594"/>
              <a:ext cx="630144" cy="0"/>
            </a:xfrm>
            <a:prstGeom prst="line">
              <a:avLst/>
            </a:prstGeom>
            <a:ln w="28575">
              <a:solidFill>
                <a:srgbClr val="003B6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B2B626-55BD-4C6F-8A9F-C07BC8FBEDC3}"/>
                </a:ext>
              </a:extLst>
            </p:cNvPr>
            <p:cNvCxnSpPr>
              <a:cxnSpLocks/>
            </p:cNvCxnSpPr>
            <p:nvPr/>
          </p:nvCxnSpPr>
          <p:spPr>
            <a:xfrm flipV="1">
              <a:off x="11002870" y="2366886"/>
              <a:ext cx="7534" cy="836340"/>
            </a:xfrm>
            <a:prstGeom prst="line">
              <a:avLst/>
            </a:prstGeom>
            <a:ln w="28575">
              <a:solidFill>
                <a:srgbClr val="003B63"/>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5F09DAC2-C7F4-534B-A252-BC320D13CDD5}"/>
              </a:ext>
            </a:extLst>
          </p:cNvPr>
          <p:cNvSpPr/>
          <p:nvPr/>
        </p:nvSpPr>
        <p:spPr>
          <a:xfrm>
            <a:off x="6122473" y="2358162"/>
            <a:ext cx="1388058" cy="374609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39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D75A44-D413-48D7-BBEA-C7B133D6A58F}"/>
              </a:ext>
            </a:extLst>
          </p:cNvPr>
          <p:cNvSpPr/>
          <p:nvPr/>
        </p:nvSpPr>
        <p:spPr>
          <a:xfrm>
            <a:off x="-59302" y="-602505"/>
            <a:ext cx="12307553" cy="2783306"/>
          </a:xfrm>
          <a:prstGeom prst="rect">
            <a:avLst/>
          </a:prstGeom>
          <a:solidFill>
            <a:srgbClr val="153B66"/>
          </a:solidFill>
          <a:ln>
            <a:solidFill>
              <a:srgbClr val="153B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C3C9"/>
              </a:solidFill>
            </a:endParaRPr>
          </a:p>
        </p:txBody>
      </p:sp>
      <p:pic>
        <p:nvPicPr>
          <p:cNvPr id="23" name="Picture 4" descr="Graphical user interface, application&#10;&#10;Description automatically generated">
            <a:extLst>
              <a:ext uri="{FF2B5EF4-FFF2-40B4-BE49-F238E27FC236}">
                <a16:creationId xmlns:a16="http://schemas.microsoft.com/office/drawing/2014/main" id="{8F66D1F4-787C-4F6B-B517-71477FFB1B74}"/>
              </a:ext>
            </a:extLst>
          </p:cNvPr>
          <p:cNvPicPr>
            <a:picLocks noChangeAspect="1"/>
          </p:cNvPicPr>
          <p:nvPr/>
        </p:nvPicPr>
        <p:blipFill>
          <a:blip r:embed="rId3"/>
          <a:stretch>
            <a:fillRect/>
          </a:stretch>
        </p:blipFill>
        <p:spPr>
          <a:xfrm>
            <a:off x="266468" y="3280549"/>
            <a:ext cx="3883450" cy="2941713"/>
          </a:xfrm>
          <a:prstGeom prst="rect">
            <a:avLst/>
          </a:prstGeom>
        </p:spPr>
      </p:pic>
      <p:pic>
        <p:nvPicPr>
          <p:cNvPr id="25" name="Picture 5" descr="Graphical user interface, text, application&#10;&#10;Description automatically generated">
            <a:extLst>
              <a:ext uri="{FF2B5EF4-FFF2-40B4-BE49-F238E27FC236}">
                <a16:creationId xmlns:a16="http://schemas.microsoft.com/office/drawing/2014/main" id="{402FD49A-C9B9-4075-BB3D-9BC1060D7227}"/>
              </a:ext>
            </a:extLst>
          </p:cNvPr>
          <p:cNvPicPr>
            <a:picLocks noChangeAspect="1"/>
          </p:cNvPicPr>
          <p:nvPr/>
        </p:nvPicPr>
        <p:blipFill>
          <a:blip r:embed="rId4"/>
          <a:stretch>
            <a:fillRect/>
          </a:stretch>
        </p:blipFill>
        <p:spPr>
          <a:xfrm>
            <a:off x="4288850" y="3019312"/>
            <a:ext cx="3599559" cy="3500571"/>
          </a:xfrm>
          <a:prstGeom prst="rect">
            <a:avLst/>
          </a:prstGeom>
        </p:spPr>
      </p:pic>
      <p:pic>
        <p:nvPicPr>
          <p:cNvPr id="26" name="Picture 3" descr="Graphical user interface&#10;&#10;Description automatically generated with low confidence">
            <a:extLst>
              <a:ext uri="{FF2B5EF4-FFF2-40B4-BE49-F238E27FC236}">
                <a16:creationId xmlns:a16="http://schemas.microsoft.com/office/drawing/2014/main" id="{D10B0A92-3E51-4738-B356-E6D3D5336F85}"/>
              </a:ext>
            </a:extLst>
          </p:cNvPr>
          <p:cNvPicPr>
            <a:picLocks noChangeAspect="1"/>
          </p:cNvPicPr>
          <p:nvPr/>
        </p:nvPicPr>
        <p:blipFill>
          <a:blip r:embed="rId5"/>
          <a:stretch>
            <a:fillRect/>
          </a:stretch>
        </p:blipFill>
        <p:spPr>
          <a:xfrm>
            <a:off x="8011942" y="3235353"/>
            <a:ext cx="3882944" cy="3038402"/>
          </a:xfrm>
          <a:prstGeom prst="rect">
            <a:avLst/>
          </a:prstGeom>
        </p:spPr>
      </p:pic>
      <p:pic>
        <p:nvPicPr>
          <p:cNvPr id="56" name="Picture 6">
            <a:extLst>
              <a:ext uri="{FF2B5EF4-FFF2-40B4-BE49-F238E27FC236}">
                <a16:creationId xmlns:a16="http://schemas.microsoft.com/office/drawing/2014/main" id="{E85DA923-A54B-4163-83AA-42D0CD6F0E31}"/>
              </a:ext>
            </a:extLst>
          </p:cNvPr>
          <p:cNvPicPr>
            <a:picLocks noChangeAspect="1"/>
          </p:cNvPicPr>
          <p:nvPr/>
        </p:nvPicPr>
        <p:blipFill>
          <a:blip r:embed="rId6"/>
          <a:stretch>
            <a:fillRect/>
          </a:stretch>
        </p:blipFill>
        <p:spPr>
          <a:xfrm>
            <a:off x="5146276" y="302179"/>
            <a:ext cx="3399682" cy="2050132"/>
          </a:xfrm>
          <a:prstGeom prst="rect">
            <a:avLst/>
          </a:prstGeom>
        </p:spPr>
      </p:pic>
      <p:pic>
        <p:nvPicPr>
          <p:cNvPr id="58" name="Picture 8" descr="A picture containing text, sky, outdoor, road&#10;&#10;Description automatically generated">
            <a:extLst>
              <a:ext uri="{FF2B5EF4-FFF2-40B4-BE49-F238E27FC236}">
                <a16:creationId xmlns:a16="http://schemas.microsoft.com/office/drawing/2014/main" id="{4591111C-62E3-48D8-BD50-C9902085CC94}"/>
              </a:ext>
            </a:extLst>
          </p:cNvPr>
          <p:cNvPicPr>
            <a:picLocks noChangeAspect="1"/>
          </p:cNvPicPr>
          <p:nvPr/>
        </p:nvPicPr>
        <p:blipFill>
          <a:blip r:embed="rId7"/>
          <a:stretch>
            <a:fillRect/>
          </a:stretch>
        </p:blipFill>
        <p:spPr>
          <a:xfrm>
            <a:off x="8861613" y="302179"/>
            <a:ext cx="2921955" cy="2053402"/>
          </a:xfrm>
          <a:prstGeom prst="rect">
            <a:avLst/>
          </a:prstGeom>
        </p:spPr>
      </p:pic>
      <p:sp>
        <p:nvSpPr>
          <p:cNvPr id="21" name="Title 1">
            <a:extLst>
              <a:ext uri="{FF2B5EF4-FFF2-40B4-BE49-F238E27FC236}">
                <a16:creationId xmlns:a16="http://schemas.microsoft.com/office/drawing/2014/main" id="{374082CE-2FBB-4AB1-BEE2-0A55CD1B5C72}"/>
              </a:ext>
            </a:extLst>
          </p:cNvPr>
          <p:cNvSpPr txBox="1">
            <a:spLocks/>
          </p:cNvSpPr>
          <p:nvPr/>
        </p:nvSpPr>
        <p:spPr>
          <a:xfrm>
            <a:off x="407958" y="264080"/>
            <a:ext cx="4188441" cy="178772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a:solidFill>
                  <a:schemeClr val="bg1"/>
                </a:solidFill>
                <a:latin typeface="Arial" panose="020B0604020202020204" pitchFamily="34" charset="0"/>
                <a:cs typeface="Arial" panose="020B0604020202020204" pitchFamily="34" charset="0"/>
              </a:rPr>
              <a:t>Evaluating proposed roadway expansion projects</a:t>
            </a:r>
            <a:endParaRPr lang="en-US" sz="3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23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8BE390-FDE0-45FE-866F-65B3F425DB19}"/>
              </a:ext>
            </a:extLst>
          </p:cNvPr>
          <p:cNvSpPr/>
          <p:nvPr/>
        </p:nvSpPr>
        <p:spPr>
          <a:xfrm>
            <a:off x="-12700" y="0"/>
            <a:ext cx="12192000" cy="1266825"/>
          </a:xfrm>
          <a:prstGeom prst="rect">
            <a:avLst/>
          </a:prstGeom>
          <a:solidFill>
            <a:srgbClr val="45CFCC"/>
          </a:solidFill>
          <a:ln w="12700" cap="flat" cmpd="sng" algn="ctr">
            <a:noFill/>
            <a:prstDash val="solid"/>
            <a:miter lim="800000"/>
          </a:ln>
          <a:effectLst/>
        </p:spPr>
        <p:txBody>
          <a:bodyPr rtlCol="0" anchor="ctr"/>
          <a:lstStyle/>
          <a:p>
            <a:pPr marL="182880" marR="0" lvl="0" indent="0" defTabSz="4572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FFFF"/>
                </a:solidFill>
                <a:effectLst/>
                <a:uLnTx/>
                <a:uFillTx/>
                <a:latin typeface="Tw Cen MT" panose="020B0602020104020603"/>
                <a:ea typeface="+mn-ea"/>
                <a:cs typeface="+mn-cs"/>
              </a:rPr>
              <a:t>Proposed Projects: Oahu and Maui </a:t>
            </a:r>
          </a:p>
        </p:txBody>
      </p:sp>
      <p:pic>
        <p:nvPicPr>
          <p:cNvPr id="2" name="Picture 1">
            <a:extLst>
              <a:ext uri="{FF2B5EF4-FFF2-40B4-BE49-F238E27FC236}">
                <a16:creationId xmlns:a16="http://schemas.microsoft.com/office/drawing/2014/main" id="{7E260225-A4E6-694C-B3D9-7E1E9AB93CF9}"/>
              </a:ext>
            </a:extLst>
          </p:cNvPr>
          <p:cNvPicPr>
            <a:picLocks noChangeAspect="1"/>
          </p:cNvPicPr>
          <p:nvPr/>
        </p:nvPicPr>
        <p:blipFill>
          <a:blip r:embed="rId4"/>
          <a:stretch>
            <a:fillRect/>
          </a:stretch>
        </p:blipFill>
        <p:spPr>
          <a:xfrm>
            <a:off x="6083300" y="1512439"/>
            <a:ext cx="5800623" cy="4038895"/>
          </a:xfrm>
          <a:prstGeom prst="rect">
            <a:avLst/>
          </a:prstGeom>
        </p:spPr>
      </p:pic>
      <p:pic>
        <p:nvPicPr>
          <p:cNvPr id="3" name="Picture 2">
            <a:extLst>
              <a:ext uri="{FF2B5EF4-FFF2-40B4-BE49-F238E27FC236}">
                <a16:creationId xmlns:a16="http://schemas.microsoft.com/office/drawing/2014/main" id="{39F5684C-4270-8A49-AACF-B1925508530B}"/>
              </a:ext>
            </a:extLst>
          </p:cNvPr>
          <p:cNvPicPr>
            <a:picLocks noChangeAspect="1"/>
          </p:cNvPicPr>
          <p:nvPr/>
        </p:nvPicPr>
        <p:blipFill>
          <a:blip r:embed="rId5"/>
          <a:stretch>
            <a:fillRect/>
          </a:stretch>
        </p:blipFill>
        <p:spPr>
          <a:xfrm>
            <a:off x="447777" y="1512439"/>
            <a:ext cx="5394510" cy="4038895"/>
          </a:xfrm>
          <a:prstGeom prst="rect">
            <a:avLst/>
          </a:prstGeom>
        </p:spPr>
      </p:pic>
      <p:sp>
        <p:nvSpPr>
          <p:cNvPr id="4" name="TextBox 3">
            <a:extLst>
              <a:ext uri="{FF2B5EF4-FFF2-40B4-BE49-F238E27FC236}">
                <a16:creationId xmlns:a16="http://schemas.microsoft.com/office/drawing/2014/main" id="{56B67499-7F79-AB4A-BB7A-FC5DF4039C2C}"/>
              </a:ext>
            </a:extLst>
          </p:cNvPr>
          <p:cNvSpPr txBox="1"/>
          <p:nvPr/>
        </p:nvSpPr>
        <p:spPr>
          <a:xfrm>
            <a:off x="447778" y="5603016"/>
            <a:ext cx="2646940" cy="954107"/>
          </a:xfrm>
          <a:prstGeom prst="rect">
            <a:avLst/>
          </a:prstGeom>
          <a:noFill/>
        </p:spPr>
        <p:txBody>
          <a:bodyPr wrap="square" lIns="91440" tIns="45720" rIns="91440" bIns="45720" rtlCol="0" anchor="t">
            <a:spAutoFit/>
          </a:bodyPr>
          <a:lstStyle/>
          <a:p>
            <a:r>
              <a:rPr lang="en-US" sz="1400"/>
              <a:t>H-1 Eastbound Improvements</a:t>
            </a:r>
            <a:endParaRPr lang="en-US"/>
          </a:p>
          <a:p>
            <a:r>
              <a:rPr lang="en-US" sz="1400"/>
              <a:t>Farrington Highway</a:t>
            </a:r>
          </a:p>
          <a:p>
            <a:r>
              <a:rPr lang="en-US" sz="1400"/>
              <a:t>Harbor Access Road </a:t>
            </a:r>
          </a:p>
          <a:p>
            <a:endParaRPr lang="en-US" sz="1400"/>
          </a:p>
        </p:txBody>
      </p:sp>
      <p:sp>
        <p:nvSpPr>
          <p:cNvPr id="5" name="5-Point Star 4">
            <a:extLst>
              <a:ext uri="{FF2B5EF4-FFF2-40B4-BE49-F238E27FC236}">
                <a16:creationId xmlns:a16="http://schemas.microsoft.com/office/drawing/2014/main" id="{E4CA0DC7-6361-3C45-9B46-EAFE8ACE6C7F}"/>
              </a:ext>
            </a:extLst>
          </p:cNvPr>
          <p:cNvSpPr/>
          <p:nvPr/>
        </p:nvSpPr>
        <p:spPr>
          <a:xfrm>
            <a:off x="2933493" y="4064738"/>
            <a:ext cx="423080" cy="357137"/>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3DE5EF8F-26AE-B248-BA01-1695860B930A}"/>
              </a:ext>
            </a:extLst>
          </p:cNvPr>
          <p:cNvSpPr/>
          <p:nvPr/>
        </p:nvSpPr>
        <p:spPr>
          <a:xfrm>
            <a:off x="1995187" y="4790365"/>
            <a:ext cx="423080" cy="357137"/>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1E53E99F-9828-184A-A250-12E12F1D8530}"/>
              </a:ext>
            </a:extLst>
          </p:cNvPr>
          <p:cNvSpPr/>
          <p:nvPr/>
        </p:nvSpPr>
        <p:spPr>
          <a:xfrm>
            <a:off x="3881519" y="4790365"/>
            <a:ext cx="423080" cy="357137"/>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A7878975-3C65-1D42-B7B9-C09F91722D2A}"/>
              </a:ext>
            </a:extLst>
          </p:cNvPr>
          <p:cNvSpPr/>
          <p:nvPr/>
        </p:nvSpPr>
        <p:spPr>
          <a:xfrm>
            <a:off x="3205580" y="4415730"/>
            <a:ext cx="423080" cy="357137"/>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BE9A0B-5D9E-0D43-BFF3-AEBEB5394B90}"/>
              </a:ext>
            </a:extLst>
          </p:cNvPr>
          <p:cNvSpPr/>
          <p:nvPr/>
        </p:nvSpPr>
        <p:spPr>
          <a:xfrm>
            <a:off x="3050724" y="5603015"/>
            <a:ext cx="2958840" cy="954107"/>
          </a:xfrm>
          <a:prstGeom prst="rect">
            <a:avLst/>
          </a:prstGeom>
        </p:spPr>
        <p:txBody>
          <a:bodyPr wrap="square" lIns="91440" tIns="45720" rIns="91440" bIns="45720" anchor="t">
            <a:spAutoFit/>
          </a:bodyPr>
          <a:lstStyle/>
          <a:p>
            <a:r>
              <a:rPr lang="en-US" sz="1400"/>
              <a:t>H-I, Kapolei Interchange Complex</a:t>
            </a:r>
            <a:endParaRPr lang="en-US"/>
          </a:p>
          <a:p>
            <a:r>
              <a:rPr lang="en-US" sz="1400"/>
              <a:t>Kunia Interchange Improvements</a:t>
            </a:r>
          </a:p>
          <a:p>
            <a:r>
              <a:rPr lang="en-US" sz="1400"/>
              <a:t>Salt Lake Boulevard</a:t>
            </a:r>
          </a:p>
          <a:p>
            <a:endParaRPr lang="en-US" sz="1400"/>
          </a:p>
        </p:txBody>
      </p:sp>
      <p:sp>
        <p:nvSpPr>
          <p:cNvPr id="12" name="5-Point Star 11">
            <a:extLst>
              <a:ext uri="{FF2B5EF4-FFF2-40B4-BE49-F238E27FC236}">
                <a16:creationId xmlns:a16="http://schemas.microsoft.com/office/drawing/2014/main" id="{D500450D-7465-8A48-B3C2-739DD9217EC0}"/>
              </a:ext>
            </a:extLst>
          </p:cNvPr>
          <p:cNvSpPr/>
          <p:nvPr/>
        </p:nvSpPr>
        <p:spPr>
          <a:xfrm>
            <a:off x="2480940" y="4125695"/>
            <a:ext cx="423080" cy="357137"/>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D5FC42-BDC2-434A-B2F1-F052661F8E54}"/>
              </a:ext>
            </a:extLst>
          </p:cNvPr>
          <p:cNvSpPr/>
          <p:nvPr/>
        </p:nvSpPr>
        <p:spPr>
          <a:xfrm>
            <a:off x="6012961" y="5601589"/>
            <a:ext cx="2771271" cy="738664"/>
          </a:xfrm>
          <a:prstGeom prst="rect">
            <a:avLst/>
          </a:prstGeom>
        </p:spPr>
        <p:txBody>
          <a:bodyPr wrap="square" lIns="91440" tIns="45720" rIns="91440" bIns="45720" anchor="t">
            <a:spAutoFit/>
          </a:bodyPr>
          <a:lstStyle/>
          <a:p>
            <a:r>
              <a:rPr lang="en-US" sz="1400"/>
              <a:t>Puunene Ave</a:t>
            </a:r>
            <a:endParaRPr lang="en-US"/>
          </a:p>
          <a:p>
            <a:r>
              <a:rPr lang="en-US" sz="1400"/>
              <a:t>Lahaina Bypass Phase 1C</a:t>
            </a:r>
          </a:p>
          <a:p>
            <a:r>
              <a:rPr lang="en-US" sz="1400"/>
              <a:t>Paia Relief Route</a:t>
            </a:r>
          </a:p>
        </p:txBody>
      </p:sp>
      <p:sp>
        <p:nvSpPr>
          <p:cNvPr id="15" name="5-Point Star 14">
            <a:extLst>
              <a:ext uri="{FF2B5EF4-FFF2-40B4-BE49-F238E27FC236}">
                <a16:creationId xmlns:a16="http://schemas.microsoft.com/office/drawing/2014/main" id="{A7AF2260-9383-394F-81F9-F734EEFEDB47}"/>
              </a:ext>
            </a:extLst>
          </p:cNvPr>
          <p:cNvSpPr/>
          <p:nvPr/>
        </p:nvSpPr>
        <p:spPr>
          <a:xfrm>
            <a:off x="7805841" y="2544829"/>
            <a:ext cx="423080" cy="357137"/>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a:extLst>
              <a:ext uri="{FF2B5EF4-FFF2-40B4-BE49-F238E27FC236}">
                <a16:creationId xmlns:a16="http://schemas.microsoft.com/office/drawing/2014/main" id="{D66D60D4-6DD1-EA41-AEB0-C1B4F0C7C5E0}"/>
              </a:ext>
            </a:extLst>
          </p:cNvPr>
          <p:cNvSpPr/>
          <p:nvPr/>
        </p:nvSpPr>
        <p:spPr>
          <a:xfrm>
            <a:off x="6309951" y="2723397"/>
            <a:ext cx="423080" cy="357137"/>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a:extLst>
              <a:ext uri="{FF2B5EF4-FFF2-40B4-BE49-F238E27FC236}">
                <a16:creationId xmlns:a16="http://schemas.microsoft.com/office/drawing/2014/main" id="{F488E6A5-1FA1-ED4A-880B-B96CD63470B0}"/>
              </a:ext>
            </a:extLst>
          </p:cNvPr>
          <p:cNvSpPr/>
          <p:nvPr/>
        </p:nvSpPr>
        <p:spPr>
          <a:xfrm>
            <a:off x="8431491" y="2187692"/>
            <a:ext cx="423080" cy="357137"/>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1">
            <a:extLst>
              <a:ext uri="{FF2B5EF4-FFF2-40B4-BE49-F238E27FC236}">
                <a16:creationId xmlns:a16="http://schemas.microsoft.com/office/drawing/2014/main" id="{E336760F-DC1E-378C-23B8-D6092C6EAB55}"/>
              </a:ext>
            </a:extLst>
          </p:cNvPr>
          <p:cNvSpPr/>
          <p:nvPr/>
        </p:nvSpPr>
        <p:spPr>
          <a:xfrm>
            <a:off x="2316816" y="4301540"/>
            <a:ext cx="423080" cy="357137"/>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55777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8BE390-FDE0-45FE-866F-65B3F425DB19}"/>
              </a:ext>
            </a:extLst>
          </p:cNvPr>
          <p:cNvSpPr/>
          <p:nvPr/>
        </p:nvSpPr>
        <p:spPr>
          <a:xfrm>
            <a:off x="0" y="0"/>
            <a:ext cx="12192000" cy="1266825"/>
          </a:xfrm>
          <a:prstGeom prst="rect">
            <a:avLst/>
          </a:prstGeom>
          <a:solidFill>
            <a:srgbClr val="45CFCC"/>
          </a:solidFill>
          <a:ln w="12700" cap="flat" cmpd="sng" algn="ctr">
            <a:noFill/>
            <a:prstDash val="solid"/>
            <a:miter lim="800000"/>
          </a:ln>
          <a:effectLst/>
        </p:spPr>
        <p:txBody>
          <a:bodyPr rtlCol="0" anchor="ctr"/>
          <a:lstStyle/>
          <a:p>
            <a:pPr marL="182880" marR="0" lvl="0" indent="0" defTabSz="4572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FFFF"/>
                </a:solidFill>
                <a:effectLst/>
                <a:uLnTx/>
                <a:uFillTx/>
                <a:latin typeface="Tw Cen MT" panose="020B0602020104020603"/>
                <a:ea typeface="+mn-ea"/>
                <a:cs typeface="+mn-cs"/>
              </a:rPr>
              <a:t>Total Impacts from Roadway Expansions </a:t>
            </a:r>
          </a:p>
        </p:txBody>
      </p:sp>
      <p:graphicFrame>
        <p:nvGraphicFramePr>
          <p:cNvPr id="5" name="Table 6">
            <a:extLst>
              <a:ext uri="{FF2B5EF4-FFF2-40B4-BE49-F238E27FC236}">
                <a16:creationId xmlns:a16="http://schemas.microsoft.com/office/drawing/2014/main" id="{A0A8FD98-C55C-2544-B16C-65971FD8C430}"/>
              </a:ext>
            </a:extLst>
          </p:cNvPr>
          <p:cNvGraphicFramePr>
            <a:graphicFrameLocks noGrp="1"/>
          </p:cNvGraphicFramePr>
          <p:nvPr>
            <p:extLst>
              <p:ext uri="{D42A27DB-BD31-4B8C-83A1-F6EECF244321}">
                <p14:modId xmlns:p14="http://schemas.microsoft.com/office/powerpoint/2010/main" val="3505654793"/>
              </p:ext>
            </p:extLst>
          </p:nvPr>
        </p:nvGraphicFramePr>
        <p:xfrm>
          <a:off x="6328653" y="1378424"/>
          <a:ext cx="5744424" cy="2794608"/>
        </p:xfrm>
        <a:graphic>
          <a:graphicData uri="http://schemas.openxmlformats.org/drawingml/2006/table">
            <a:tbl>
              <a:tblPr firstRow="1" bandRow="1">
                <a:tableStyleId>{21E4AEA4-8DFA-4A89-87EB-49C32662AFE0}</a:tableStyleId>
              </a:tblPr>
              <a:tblGrid>
                <a:gridCol w="2801699">
                  <a:extLst>
                    <a:ext uri="{9D8B030D-6E8A-4147-A177-3AD203B41FA5}">
                      <a16:colId xmlns:a16="http://schemas.microsoft.com/office/drawing/2014/main" val="3042874949"/>
                    </a:ext>
                  </a:extLst>
                </a:gridCol>
                <a:gridCol w="2942725">
                  <a:extLst>
                    <a:ext uri="{9D8B030D-6E8A-4147-A177-3AD203B41FA5}">
                      <a16:colId xmlns:a16="http://schemas.microsoft.com/office/drawing/2014/main" val="738314472"/>
                    </a:ext>
                  </a:extLst>
                </a:gridCol>
              </a:tblGrid>
              <a:tr h="465768">
                <a:tc>
                  <a:txBody>
                    <a:bodyPr/>
                    <a:lstStyle/>
                    <a:p>
                      <a:r>
                        <a:rPr lang="en-US"/>
                        <a:t>Impacts</a:t>
                      </a:r>
                    </a:p>
                  </a:txBody>
                  <a:tcPr/>
                </a:tc>
                <a:tc>
                  <a:txBody>
                    <a:bodyPr/>
                    <a:lstStyle/>
                    <a:p>
                      <a:r>
                        <a:rPr lang="en-US"/>
                        <a:t>Units </a:t>
                      </a:r>
                    </a:p>
                  </a:txBody>
                  <a:tcPr/>
                </a:tc>
                <a:extLst>
                  <a:ext uri="{0D108BD9-81ED-4DB2-BD59-A6C34878D82A}">
                    <a16:rowId xmlns:a16="http://schemas.microsoft.com/office/drawing/2014/main" val="2925174807"/>
                  </a:ext>
                </a:extLst>
              </a:tr>
              <a:tr h="465768">
                <a:tc>
                  <a:txBody>
                    <a:bodyPr/>
                    <a:lstStyle/>
                    <a:p>
                      <a:r>
                        <a:rPr lang="en-US"/>
                        <a:t>Lane-miles</a:t>
                      </a:r>
                    </a:p>
                  </a:txBody>
                  <a:tcPr/>
                </a:tc>
                <a:tc>
                  <a:txBody>
                    <a:bodyPr/>
                    <a:lstStyle/>
                    <a:p>
                      <a:r>
                        <a:rPr lang="en-US"/>
                        <a:t>38 lane-miles</a:t>
                      </a:r>
                    </a:p>
                  </a:txBody>
                  <a:tcPr/>
                </a:tc>
                <a:extLst>
                  <a:ext uri="{0D108BD9-81ED-4DB2-BD59-A6C34878D82A}">
                    <a16:rowId xmlns:a16="http://schemas.microsoft.com/office/drawing/2014/main" val="2725551665"/>
                  </a:ext>
                </a:extLst>
              </a:tr>
              <a:tr h="465768">
                <a:tc>
                  <a:txBody>
                    <a:bodyPr/>
                    <a:lstStyle/>
                    <a:p>
                      <a:r>
                        <a:rPr lang="en-US"/>
                        <a:t>VMT</a:t>
                      </a:r>
                    </a:p>
                  </a:txBody>
                  <a:tcPr/>
                </a:tc>
                <a:tc>
                  <a:txBody>
                    <a:bodyPr/>
                    <a:lstStyle/>
                    <a:p>
                      <a:r>
                        <a:rPr lang="en-US"/>
                        <a:t>144 Million</a:t>
                      </a:r>
                    </a:p>
                  </a:txBody>
                  <a:tcPr/>
                </a:tc>
                <a:extLst>
                  <a:ext uri="{0D108BD9-81ED-4DB2-BD59-A6C34878D82A}">
                    <a16:rowId xmlns:a16="http://schemas.microsoft.com/office/drawing/2014/main" val="91975478"/>
                  </a:ext>
                </a:extLst>
              </a:tr>
              <a:tr h="465768">
                <a:tc>
                  <a:txBody>
                    <a:bodyPr/>
                    <a:lstStyle/>
                    <a:p>
                      <a:r>
                        <a:rPr lang="en-US"/>
                        <a:t>Gallons of Gasoline Eq.</a:t>
                      </a:r>
                    </a:p>
                  </a:txBody>
                  <a:tcPr/>
                </a:tc>
                <a:tc>
                  <a:txBody>
                    <a:bodyPr/>
                    <a:lstStyle/>
                    <a:p>
                      <a:r>
                        <a:rPr lang="en-US"/>
                        <a:t>5.6 Million </a:t>
                      </a:r>
                    </a:p>
                  </a:txBody>
                  <a:tcPr/>
                </a:tc>
                <a:extLst>
                  <a:ext uri="{0D108BD9-81ED-4DB2-BD59-A6C34878D82A}">
                    <a16:rowId xmlns:a16="http://schemas.microsoft.com/office/drawing/2014/main" val="497156504"/>
                  </a:ext>
                </a:extLst>
              </a:tr>
              <a:tr h="465768">
                <a:tc>
                  <a:txBody>
                    <a:bodyPr/>
                    <a:lstStyle/>
                    <a:p>
                      <a:r>
                        <a:rPr lang="en-US"/>
                        <a:t>Cars Eq. </a:t>
                      </a:r>
                    </a:p>
                  </a:txBody>
                  <a:tcPr/>
                </a:tc>
                <a:tc>
                  <a:txBody>
                    <a:bodyPr/>
                    <a:lstStyle/>
                    <a:p>
                      <a:r>
                        <a:rPr lang="en-US"/>
                        <a:t>11,100 Cars </a:t>
                      </a:r>
                    </a:p>
                  </a:txBody>
                  <a:tcPr/>
                </a:tc>
                <a:extLst>
                  <a:ext uri="{0D108BD9-81ED-4DB2-BD59-A6C34878D82A}">
                    <a16:rowId xmlns:a16="http://schemas.microsoft.com/office/drawing/2014/main" val="1653446374"/>
                  </a:ext>
                </a:extLst>
              </a:tr>
              <a:tr h="465768">
                <a:tc>
                  <a:txBody>
                    <a:bodyPr/>
                    <a:lstStyle/>
                    <a:p>
                      <a:pPr lvl="0">
                        <a:buNone/>
                      </a:pPr>
                      <a:r>
                        <a:rPr lang="en-US"/>
                        <a:t>Emissions Eq. </a:t>
                      </a:r>
                    </a:p>
                  </a:txBody>
                  <a:tcPr/>
                </a:tc>
                <a:tc>
                  <a:txBody>
                    <a:bodyPr/>
                    <a:lstStyle/>
                    <a:p>
                      <a:pPr lvl="0">
                        <a:buNone/>
                      </a:pPr>
                      <a:r>
                        <a:rPr lang="en-US"/>
                        <a:t>1.65 MMT CO2e</a:t>
                      </a:r>
                    </a:p>
                  </a:txBody>
                  <a:tcPr/>
                </a:tc>
                <a:extLst>
                  <a:ext uri="{0D108BD9-81ED-4DB2-BD59-A6C34878D82A}">
                    <a16:rowId xmlns:a16="http://schemas.microsoft.com/office/drawing/2014/main" val="208514098"/>
                  </a:ext>
                </a:extLst>
              </a:tr>
            </a:tbl>
          </a:graphicData>
        </a:graphic>
      </p:graphicFrame>
      <p:pic>
        <p:nvPicPr>
          <p:cNvPr id="1030" name="Picture 6" descr="One State Shows Us How to End the U.S. Addiction to Highways">
            <a:extLst>
              <a:ext uri="{FF2B5EF4-FFF2-40B4-BE49-F238E27FC236}">
                <a16:creationId xmlns:a16="http://schemas.microsoft.com/office/drawing/2014/main" id="{A1165745-717E-864E-8252-03B3237083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4" t="5728" r="3125"/>
          <a:stretch/>
        </p:blipFill>
        <p:spPr bwMode="auto">
          <a:xfrm>
            <a:off x="0" y="1266824"/>
            <a:ext cx="6209731" cy="55911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2 emissions icon cloud flat carbon dioxide Vector Image">
            <a:extLst>
              <a:ext uri="{FF2B5EF4-FFF2-40B4-BE49-F238E27FC236}">
                <a16:creationId xmlns:a16="http://schemas.microsoft.com/office/drawing/2014/main" id="{79588B94-E50F-784C-8476-A0F1AF1B46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07" t="20848" r="380" b="26502"/>
          <a:stretch/>
        </p:blipFill>
        <p:spPr bwMode="auto">
          <a:xfrm>
            <a:off x="6809299" y="4265292"/>
            <a:ext cx="2714057" cy="17494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7566B7E-8AC7-0A44-985D-A7360D2ADC60}"/>
              </a:ext>
            </a:extLst>
          </p:cNvPr>
          <p:cNvSpPr/>
          <p:nvPr/>
        </p:nvSpPr>
        <p:spPr>
          <a:xfrm>
            <a:off x="9147708" y="5124871"/>
            <a:ext cx="2558526" cy="307777"/>
          </a:xfrm>
          <a:prstGeom prst="rect">
            <a:avLst/>
          </a:prstGeom>
        </p:spPr>
        <p:txBody>
          <a:bodyPr wrap="square" lIns="91440" tIns="45720" rIns="91440" bIns="45720" anchor="t">
            <a:spAutoFit/>
          </a:bodyPr>
          <a:lstStyle/>
          <a:p>
            <a:endParaRPr lang="en-US" sz="1400"/>
          </a:p>
        </p:txBody>
      </p:sp>
      <p:sp>
        <p:nvSpPr>
          <p:cNvPr id="9" name="Rectangle 8">
            <a:extLst>
              <a:ext uri="{FF2B5EF4-FFF2-40B4-BE49-F238E27FC236}">
                <a16:creationId xmlns:a16="http://schemas.microsoft.com/office/drawing/2014/main" id="{9398A5EC-90EA-3F89-B16E-A6516A9F6F3C}"/>
              </a:ext>
            </a:extLst>
          </p:cNvPr>
          <p:cNvSpPr/>
          <p:nvPr/>
        </p:nvSpPr>
        <p:spPr>
          <a:xfrm>
            <a:off x="9018755" y="4726285"/>
            <a:ext cx="2804710" cy="400110"/>
          </a:xfrm>
          <a:prstGeom prst="rect">
            <a:avLst/>
          </a:prstGeom>
        </p:spPr>
        <p:txBody>
          <a:bodyPr wrap="square" lIns="91440" tIns="45720" rIns="91440" bIns="45720" anchor="t">
            <a:spAutoFit/>
          </a:bodyPr>
          <a:lstStyle/>
          <a:p>
            <a:r>
              <a:rPr lang="en-US" sz="2000"/>
              <a:t>= 1.65 MMT CO2e</a:t>
            </a:r>
          </a:p>
        </p:txBody>
      </p:sp>
      <p:sp>
        <p:nvSpPr>
          <p:cNvPr id="10" name="Rectangle 9">
            <a:extLst>
              <a:ext uri="{FF2B5EF4-FFF2-40B4-BE49-F238E27FC236}">
                <a16:creationId xmlns:a16="http://schemas.microsoft.com/office/drawing/2014/main" id="{11259222-C6CB-6F11-4760-E39E27BA07C0}"/>
              </a:ext>
            </a:extLst>
          </p:cNvPr>
          <p:cNvSpPr/>
          <p:nvPr/>
        </p:nvSpPr>
        <p:spPr>
          <a:xfrm>
            <a:off x="6369338" y="6484747"/>
            <a:ext cx="4926587" cy="307777"/>
          </a:xfrm>
          <a:prstGeom prst="rect">
            <a:avLst/>
          </a:prstGeom>
        </p:spPr>
        <p:txBody>
          <a:bodyPr wrap="square" lIns="91440" tIns="45720" rIns="91440" bIns="45720" anchor="t">
            <a:spAutoFit/>
          </a:bodyPr>
          <a:lstStyle/>
          <a:p>
            <a:r>
              <a:rPr lang="en-US" sz="1400"/>
              <a:t>*Source : </a:t>
            </a:r>
            <a:r>
              <a:rPr lang="en-US" sz="1400">
                <a:ea typeface="+mn-lt"/>
                <a:cs typeface="+mn-lt"/>
              </a:rPr>
              <a:t>Hawaii Greenhouse Gas Emissions Report for 2016</a:t>
            </a:r>
            <a:endParaRPr lang="en-US"/>
          </a:p>
        </p:txBody>
      </p:sp>
    </p:spTree>
    <p:extLst>
      <p:ext uri="{BB962C8B-B14F-4D97-AF65-F5344CB8AC3E}">
        <p14:creationId xmlns:p14="http://schemas.microsoft.com/office/powerpoint/2010/main" val="3589003005"/>
      </p:ext>
    </p:extLst>
  </p:cSld>
  <p:clrMapOvr>
    <a:masterClrMapping/>
  </p:clrMapOvr>
</p:sld>
</file>

<file path=ppt/theme/theme1.xml><?xml version="1.0" encoding="utf-8"?>
<a:theme xmlns:a="http://schemas.openxmlformats.org/drawingml/2006/main" name="Office Theme">
  <a:themeElements>
    <a:clrScheme name="RMI">
      <a:dk1>
        <a:srgbClr val="000000"/>
      </a:dk1>
      <a:lt1>
        <a:srgbClr val="FFFFFF"/>
      </a:lt1>
      <a:dk2>
        <a:srgbClr val="003B63"/>
      </a:dk2>
      <a:lt2>
        <a:srgbClr val="FFFFFF"/>
      </a:lt2>
      <a:accent1>
        <a:srgbClr val="45CFCC"/>
      </a:accent1>
      <a:accent2>
        <a:srgbClr val="003A62"/>
      </a:accent2>
      <a:accent3>
        <a:srgbClr val="00CC66"/>
      </a:accent3>
      <a:accent4>
        <a:srgbClr val="828AA3"/>
      </a:accent4>
      <a:accent5>
        <a:srgbClr val="F7E545"/>
      </a:accent5>
      <a:accent6>
        <a:srgbClr val="FF3B20"/>
      </a:accent6>
      <a:hlink>
        <a:srgbClr val="45CFCC"/>
      </a:hlink>
      <a:folHlink>
        <a:srgbClr val="00CC66"/>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MI_Base_Template" id="{D1715F4E-4A41-C749-B4B3-1126D2C4E895}" vid="{5D70CF96-5A16-FB49-A2EC-4B9BA8553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37045A92D29542BDED744184EDB034" ma:contentTypeVersion="13" ma:contentTypeDescription="Create a new document." ma:contentTypeScope="" ma:versionID="080b8396694aa452067f462cdbe8a2ce">
  <xsd:schema xmlns:xsd="http://www.w3.org/2001/XMLSchema" xmlns:xs="http://www.w3.org/2001/XMLSchema" xmlns:p="http://schemas.microsoft.com/office/2006/metadata/properties" xmlns:ns2="c3b36d57-ba7e-49bf-a49d-de6a3a55a97d" xmlns:ns3="d84d0852-6004-4cd2-b675-152966ff2cc7" targetNamespace="http://schemas.microsoft.com/office/2006/metadata/properties" ma:root="true" ma:fieldsID="0ba05816b47e0af56d134c8d1b09276d" ns2:_="" ns3:_="">
    <xsd:import namespace="c3b36d57-ba7e-49bf-a49d-de6a3a55a97d"/>
    <xsd:import namespace="d84d0852-6004-4cd2-b675-152966ff2c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b36d57-ba7e-49bf-a49d-de6a3a55a9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c0b7209-8b30-4d9f-9476-6b035fe2b63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4d0852-6004-4cd2-b675-152966ff2c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615b48b-ec1f-4f2f-ab17-686d71a490d8}" ma:internalName="TaxCatchAll" ma:showField="CatchAllData" ma:web="d84d0852-6004-4cd2-b675-152966ff2c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4d0852-6004-4cd2-b675-152966ff2cc7" xsi:nil="true"/>
    <lcf76f155ced4ddcb4097134ff3c332f xmlns="c3b36d57-ba7e-49bf-a49d-de6a3a55a97d">
      <Terms xmlns="http://schemas.microsoft.com/office/infopath/2007/PartnerControls"/>
    </lcf76f155ced4ddcb4097134ff3c332f>
    <SharedWithUsers xmlns="d84d0852-6004-4cd2-b675-152966ff2cc7">
      <UserInfo>
        <DisplayName>Gilliam, Trinity S (Consultant)</DisplayName>
        <AccountId>92</AccountId>
        <AccountType/>
      </UserInfo>
    </SharedWithUsers>
  </documentManagement>
</p:properties>
</file>

<file path=customXml/itemProps1.xml><?xml version="1.0" encoding="utf-8"?>
<ds:datastoreItem xmlns:ds="http://schemas.openxmlformats.org/officeDocument/2006/customXml" ds:itemID="{37647B9A-6BC0-494D-BD83-0B4893C386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b36d57-ba7e-49bf-a49d-de6a3a55a97d"/>
    <ds:schemaRef ds:uri="d84d0852-6004-4cd2-b675-152966ff2c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B40650-A501-4621-B505-431228EC8FEE}">
  <ds:schemaRefs>
    <ds:schemaRef ds:uri="http://schemas.microsoft.com/sharepoint/v3/contenttype/forms"/>
  </ds:schemaRefs>
</ds:datastoreItem>
</file>

<file path=customXml/itemProps3.xml><?xml version="1.0" encoding="utf-8"?>
<ds:datastoreItem xmlns:ds="http://schemas.openxmlformats.org/officeDocument/2006/customXml" ds:itemID="{2DB11561-B0A6-460D-8C9A-DD8C88FDDD9E}">
  <ds:schemaRefs>
    <ds:schemaRef ds:uri="http://purl.org/dc/elements/1.1/"/>
    <ds:schemaRef ds:uri="http://schemas.microsoft.com/office/infopath/2007/PartnerControls"/>
    <ds:schemaRef ds:uri="http://schemas.microsoft.com/office/2006/metadata/properties"/>
    <ds:schemaRef ds:uri="http://purl.org/dc/terms/"/>
    <ds:schemaRef ds:uri="c3b36d57-ba7e-49bf-a49d-de6a3a55a97d"/>
    <ds:schemaRef ds:uri="http://schemas.microsoft.com/office/2006/documentManagement/types"/>
    <ds:schemaRef ds:uri="http://schemas.openxmlformats.org/package/2006/metadata/core-properties"/>
    <ds:schemaRef ds:uri="d84d0852-6004-4cd2-b675-152966ff2cc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906</Words>
  <Application>Microsoft Office PowerPoint</Application>
  <PresentationFormat>Widescreen</PresentationFormat>
  <Paragraphs>102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Roadway Expansions and Vehicle Miles Traveled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Zack Subin</dc:creator>
  <cp:lastModifiedBy>Gilliam, Trinity S (Consultant)</cp:lastModifiedBy>
  <cp:revision>2</cp:revision>
  <dcterms:created xsi:type="dcterms:W3CDTF">2021-12-01T00:01:47Z</dcterms:created>
  <dcterms:modified xsi:type="dcterms:W3CDTF">2023-07-03T18:35:55Z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0x0101007337045A92D29542BDED744184EDB034</vt:lpwstr>
  </property>
  <property fmtid="{D5CDD505-2E9C-101B-9397-08002B2CF9AE}" pid="3" name="Technology">
    <vt:lpwstr>5;#None chosen|167b4b46-1305-4f1c-ae8d-d28783621603</vt:lpwstr>
  </property>
  <property fmtid="{D5CDD505-2E9C-101B-9397-08002B2CF9AE}" pid="4" name="Countries Impacted">
    <vt:lpwstr>4;#United States|e78c81d2-f77a-4423-bced-88c0de1115e6</vt:lpwstr>
  </property>
  <property fmtid="{D5CDD505-2E9C-101B-9397-08002B2CF9AE}" pid="5" name="Legal Designation">
    <vt:lpwstr>2;#Confidential - project team use only|54d3cecb-33d6-4e58-8a62-4705f8ce86d9</vt:lpwstr>
  </property>
  <property fmtid="{D5CDD505-2E9C-101B-9397-08002B2CF9AE}" pid="6" name="Document Status">
    <vt:lpwstr>1;#Draft|1196e416-c1e2-46e4-892a-39f21fb650b4</vt:lpwstr>
  </property>
  <property fmtid="{D5CDD505-2E9C-101B-9397-08002B2CF9AE}" pid="7" name="Program">
    <vt:lpwstr>3;#US|a59d5bc4-4b27-40c9-ae91-854acbad63d5</vt:lpwstr>
  </property>
  <property fmtid="{D5CDD505-2E9C-101B-9397-08002B2CF9AE}" pid="8" name="Initiative">
    <vt:lpwstr/>
  </property>
  <property fmtid="{D5CDD505-2E9C-101B-9397-08002B2CF9AE}" pid="9" name="MediaServiceImageTags">
    <vt:lpwstr/>
  </property>
</Properties>
</file>